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47"/>
  </p:notesMasterIdLst>
  <p:sldIdLst>
    <p:sldId id="256" r:id="rId2"/>
    <p:sldId id="258" r:id="rId3"/>
    <p:sldId id="259" r:id="rId4"/>
    <p:sldId id="261" r:id="rId5"/>
    <p:sldId id="262" r:id="rId6"/>
    <p:sldId id="306" r:id="rId7"/>
    <p:sldId id="305" r:id="rId8"/>
    <p:sldId id="279" r:id="rId9"/>
    <p:sldId id="263" r:id="rId10"/>
    <p:sldId id="264" r:id="rId11"/>
    <p:sldId id="275" r:id="rId12"/>
    <p:sldId id="265" r:id="rId13"/>
    <p:sldId id="273" r:id="rId14"/>
    <p:sldId id="260" r:id="rId15"/>
    <p:sldId id="267" r:id="rId16"/>
    <p:sldId id="282" r:id="rId17"/>
    <p:sldId id="291" r:id="rId18"/>
    <p:sldId id="283" r:id="rId19"/>
    <p:sldId id="284" r:id="rId20"/>
    <p:sldId id="292" r:id="rId21"/>
    <p:sldId id="285" r:id="rId22"/>
    <p:sldId id="288" r:id="rId23"/>
    <p:sldId id="289" r:id="rId24"/>
    <p:sldId id="290" r:id="rId25"/>
    <p:sldId id="268" r:id="rId26"/>
    <p:sldId id="293" r:id="rId27"/>
    <p:sldId id="311" r:id="rId28"/>
    <p:sldId id="308" r:id="rId29"/>
    <p:sldId id="309" r:id="rId30"/>
    <p:sldId id="310" r:id="rId31"/>
    <p:sldId id="296" r:id="rId32"/>
    <p:sldId id="269" r:id="rId33"/>
    <p:sldId id="280" r:id="rId34"/>
    <p:sldId id="277" r:id="rId35"/>
    <p:sldId id="276" r:id="rId36"/>
    <p:sldId id="278" r:id="rId37"/>
    <p:sldId id="298" r:id="rId38"/>
    <p:sldId id="300" r:id="rId39"/>
    <p:sldId id="299" r:id="rId40"/>
    <p:sldId id="301" r:id="rId41"/>
    <p:sldId id="307" r:id="rId42"/>
    <p:sldId id="304" r:id="rId43"/>
    <p:sldId id="270" r:id="rId44"/>
    <p:sldId id="271" r:id="rId45"/>
    <p:sldId id="27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5C3BE25-621C-4603-82E4-0ED58B3C17C6}">
          <p14:sldIdLst>
            <p14:sldId id="256"/>
            <p14:sldId id="258"/>
            <p14:sldId id="259"/>
            <p14:sldId id="261"/>
          </p14:sldIdLst>
        </p14:section>
        <p14:section name="ELK Intro" id="{C2BCD90D-5BF8-4E40-AFDD-713286375DA2}">
          <p14:sldIdLst>
            <p14:sldId id="262"/>
            <p14:sldId id="306"/>
            <p14:sldId id="305"/>
            <p14:sldId id="279"/>
            <p14:sldId id="263"/>
            <p14:sldId id="264"/>
            <p14:sldId id="275"/>
            <p14:sldId id="265"/>
            <p14:sldId id="273"/>
            <p14:sldId id="260"/>
          </p14:sldIdLst>
        </p14:section>
        <p14:section name="ELK Installation" id="{C89EAA4D-F0C1-4A99-AC4F-EEE99A2E7771}">
          <p14:sldIdLst>
            <p14:sldId id="267"/>
            <p14:sldId id="282"/>
            <p14:sldId id="291"/>
            <p14:sldId id="283"/>
            <p14:sldId id="284"/>
            <p14:sldId id="292"/>
            <p14:sldId id="285"/>
          </p14:sldIdLst>
        </p14:section>
        <p14:section name="ELK In Production" id="{0A923E39-512E-47A5-8510-0391649E03FB}">
          <p14:sldIdLst>
            <p14:sldId id="288"/>
            <p14:sldId id="289"/>
            <p14:sldId id="290"/>
            <p14:sldId id="268"/>
          </p14:sldIdLst>
        </p14:section>
        <p14:section name="Logstash" id="{7B6E749D-3A09-4766-A642-12E5266F9738}">
          <p14:sldIdLst>
            <p14:sldId id="293"/>
            <p14:sldId id="311"/>
            <p14:sldId id="308"/>
            <p14:sldId id="309"/>
            <p14:sldId id="310"/>
            <p14:sldId id="296"/>
          </p14:sldIdLst>
        </p14:section>
        <p14:section name="Log Shipping" id="{C300343F-B28A-4656-B823-F96E99B17980}">
          <p14:sldIdLst>
            <p14:sldId id="269"/>
            <p14:sldId id="280"/>
            <p14:sldId id="277"/>
            <p14:sldId id="276"/>
            <p14:sldId id="278"/>
          </p14:sldIdLst>
        </p14:section>
        <p14:section name="Kibana Cabana" id="{EA693FB1-3D4C-40A2-8178-9C592674BA3C}">
          <p14:sldIdLst>
            <p14:sldId id="298"/>
            <p14:sldId id="300"/>
            <p14:sldId id="299"/>
            <p14:sldId id="301"/>
            <p14:sldId id="307"/>
            <p14:sldId id="304"/>
          </p14:sldIdLst>
        </p14:section>
        <p14:section name="Outro" id="{545306AD-51BE-4000-815B-184F81E2CE33}">
          <p14:sldIdLst>
            <p14:sldId id="270"/>
            <p14:sldId id="271"/>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6071" autoAdjust="0"/>
  </p:normalViewPr>
  <p:slideViewPr>
    <p:cSldViewPr snapToGrid="0">
      <p:cViewPr varScale="1">
        <p:scale>
          <a:sx n="81" d="100"/>
          <a:sy n="81" d="100"/>
        </p:scale>
        <p:origin x="992" y="192"/>
      </p:cViewPr>
      <p:guideLst/>
    </p:cSldViewPr>
  </p:slideViewPr>
  <p:outlineViewPr>
    <p:cViewPr>
      <p:scale>
        <a:sx n="33" d="100"/>
        <a:sy n="33" d="100"/>
      </p:scale>
      <p:origin x="0" y="-1164"/>
    </p:cViewPr>
  </p:outlineViewPr>
  <p:notesTextViewPr>
    <p:cViewPr>
      <p:scale>
        <a:sx n="1" d="1"/>
        <a:sy n="1" d="1"/>
      </p:scale>
      <p:origin x="0" y="0"/>
    </p:cViewPr>
  </p:notesTextViewPr>
  <p:notesViewPr>
    <p:cSldViewPr snapToGrid="0">
      <p:cViewPr varScale="1">
        <p:scale>
          <a:sx n="83" d="100"/>
          <a:sy n="83" d="100"/>
        </p:scale>
        <p:origin x="3414" y="10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wmf"/><Relationship Id="rId2" Type="http://schemas.openxmlformats.org/officeDocument/2006/relationships/image" Target="../media/image35.wmf"/><Relationship Id="rId3"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9.wmf"/><Relationship Id="rId2" Type="http://schemas.openxmlformats.org/officeDocument/2006/relationships/image" Target="../media/image40.wmf"/><Relationship Id="rId3" Type="http://schemas.openxmlformats.org/officeDocument/2006/relationships/image" Target="../media/image4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4.wmf"/><Relationship Id="rId2" Type="http://schemas.openxmlformats.org/officeDocument/2006/relationships/image" Target="../media/image35.wmf"/><Relationship Id="rId3"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wmf"/><Relationship Id="rId4" Type="http://schemas.openxmlformats.org/officeDocument/2006/relationships/image" Target="../media/image12.wmf"/><Relationship Id="rId1" Type="http://schemas.openxmlformats.org/officeDocument/2006/relationships/image" Target="../media/image9.wmf"/><Relationship Id="rId2"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8BF77A-6F15-47A5-94D4-814849B0EA87}" type="datetimeFigureOut">
              <a:rPr lang="en-US" smtClean="0"/>
              <a:t>3/3/16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778FC-FA54-473E-9FD4-59FB99FB2433}" type="slidenum">
              <a:rPr lang="en-US" smtClean="0"/>
              <a:t>‹#›</a:t>
            </a:fld>
            <a:endParaRPr lang="en-US"/>
          </a:p>
        </p:txBody>
      </p:sp>
    </p:spTree>
    <p:extLst>
      <p:ext uri="{BB962C8B-B14F-4D97-AF65-F5344CB8AC3E}">
        <p14:creationId xmlns:p14="http://schemas.microsoft.com/office/powerpoint/2010/main" val="1701673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a:t>
            </a:r>
            <a:r>
              <a:rPr lang="en-US" baseline="0" dirty="0" smtClean="0"/>
              <a:t> long computer geek</a:t>
            </a:r>
          </a:p>
          <a:p>
            <a:r>
              <a:rPr lang="en-US" baseline="0" dirty="0" smtClean="0"/>
              <a:t>First computer build 1980’s</a:t>
            </a:r>
            <a:endParaRPr lang="en-US" dirty="0" smtClean="0"/>
          </a:p>
          <a:p>
            <a:r>
              <a:rPr lang="en-US" dirty="0" smtClean="0"/>
              <a:t>First </a:t>
            </a:r>
            <a:r>
              <a:rPr lang="en-US" dirty="0" err="1" smtClean="0"/>
              <a:t>linux</a:t>
            </a:r>
            <a:r>
              <a:rPr lang="en-US" dirty="0" smtClean="0"/>
              <a:t> install 1994 (</a:t>
            </a:r>
            <a:r>
              <a:rPr lang="en-US" dirty="0" err="1" smtClean="0"/>
              <a:t>slackware</a:t>
            </a:r>
            <a:r>
              <a:rPr lang="en-US" dirty="0" smtClean="0"/>
              <a:t> </a:t>
            </a:r>
            <a:r>
              <a:rPr lang="en-US" dirty="0" err="1" smtClean="0"/>
              <a:t>linux</a:t>
            </a:r>
            <a:r>
              <a:rPr lang="en-US" dirty="0" smtClean="0"/>
              <a:t> 1.0 days)</a:t>
            </a:r>
          </a:p>
          <a:p>
            <a:r>
              <a:rPr lang="en-US" dirty="0" smtClean="0"/>
              <a:t>Learned</a:t>
            </a:r>
            <a:r>
              <a:rPr lang="en-US" baseline="0" dirty="0" smtClean="0"/>
              <a:t> </a:t>
            </a:r>
            <a:r>
              <a:rPr lang="en-US" baseline="0" dirty="0" err="1" smtClean="0"/>
              <a:t>solaris</a:t>
            </a:r>
            <a:r>
              <a:rPr lang="en-US" baseline="0" dirty="0" smtClean="0"/>
              <a:t> for video game industry work</a:t>
            </a:r>
          </a:p>
          <a:p>
            <a:r>
              <a:rPr lang="en-US" baseline="0" dirty="0" smtClean="0"/>
              <a:t>Moved to Server Room work</a:t>
            </a:r>
          </a:p>
          <a:p>
            <a:r>
              <a:rPr lang="en-US" baseline="0" dirty="0" smtClean="0"/>
              <a:t>PHP in 2000</a:t>
            </a:r>
          </a:p>
          <a:p>
            <a:r>
              <a:rPr lang="en-US" baseline="0" dirty="0" smtClean="0"/>
              <a:t>Ecommerce in 2006</a:t>
            </a:r>
          </a:p>
          <a:p>
            <a:r>
              <a:rPr lang="en-US" baseline="0" dirty="0" smtClean="0"/>
              <a:t>Magento 2008</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a:t>
            </a:fld>
            <a:endParaRPr lang="en-US"/>
          </a:p>
        </p:txBody>
      </p:sp>
    </p:spTree>
    <p:extLst>
      <p:ext uri="{BB962C8B-B14F-4D97-AF65-F5344CB8AC3E}">
        <p14:creationId xmlns:p14="http://schemas.microsoft.com/office/powerpoint/2010/main" val="3974100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13</a:t>
            </a:fld>
            <a:endParaRPr lang="en-US"/>
          </a:p>
        </p:txBody>
      </p:sp>
    </p:spTree>
    <p:extLst>
      <p:ext uri="{BB962C8B-B14F-4D97-AF65-F5344CB8AC3E}">
        <p14:creationId xmlns:p14="http://schemas.microsoft.com/office/powerpoint/2010/main" val="77387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14</a:t>
            </a:fld>
            <a:endParaRPr lang="en-US"/>
          </a:p>
        </p:txBody>
      </p:sp>
    </p:spTree>
    <p:extLst>
      <p:ext uri="{BB962C8B-B14F-4D97-AF65-F5344CB8AC3E}">
        <p14:creationId xmlns:p14="http://schemas.microsoft.com/office/powerpoint/2010/main" val="1853411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15</a:t>
            </a:fld>
            <a:endParaRPr lang="en-US"/>
          </a:p>
        </p:txBody>
      </p:sp>
    </p:spTree>
    <p:extLst>
      <p:ext uri="{BB962C8B-B14F-4D97-AF65-F5344CB8AC3E}">
        <p14:creationId xmlns:p14="http://schemas.microsoft.com/office/powerpoint/2010/main" val="2206665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beats, through the syslog filter into the </a:t>
            </a:r>
            <a:r>
              <a:rPr lang="en-US" dirty="0" err="1" smtClean="0"/>
              <a:t>elasticsearch</a:t>
            </a:r>
            <a:r>
              <a:rPr lang="en-US" baseline="0" dirty="0" smtClean="0"/>
              <a:t> output.</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17</a:t>
            </a:fld>
            <a:endParaRPr lang="en-US"/>
          </a:p>
        </p:txBody>
      </p:sp>
    </p:spTree>
    <p:extLst>
      <p:ext uri="{BB962C8B-B14F-4D97-AF65-F5344CB8AC3E}">
        <p14:creationId xmlns:p14="http://schemas.microsoft.com/office/powerpoint/2010/main" val="38706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21</a:t>
            </a:fld>
            <a:endParaRPr lang="en-US"/>
          </a:p>
        </p:txBody>
      </p:sp>
    </p:spTree>
    <p:extLst>
      <p:ext uri="{BB962C8B-B14F-4D97-AF65-F5344CB8AC3E}">
        <p14:creationId xmlns:p14="http://schemas.microsoft.com/office/powerpoint/2010/main" val="1858475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~4-6 weeks of work</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22</a:t>
            </a:fld>
            <a:endParaRPr lang="en-US"/>
          </a:p>
        </p:txBody>
      </p:sp>
    </p:spTree>
    <p:extLst>
      <p:ext uri="{BB962C8B-B14F-4D97-AF65-F5344CB8AC3E}">
        <p14:creationId xmlns:p14="http://schemas.microsoft.com/office/powerpoint/2010/main" val="2235444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~4-6 weeks of work</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23</a:t>
            </a:fld>
            <a:endParaRPr lang="en-US"/>
          </a:p>
        </p:txBody>
      </p:sp>
    </p:spTree>
    <p:extLst>
      <p:ext uri="{BB962C8B-B14F-4D97-AF65-F5344CB8AC3E}">
        <p14:creationId xmlns:p14="http://schemas.microsoft.com/office/powerpoint/2010/main" val="3205918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~4-6 weeks of work</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24</a:t>
            </a:fld>
            <a:endParaRPr lang="en-US"/>
          </a:p>
        </p:txBody>
      </p:sp>
    </p:spTree>
    <p:extLst>
      <p:ext uri="{BB962C8B-B14F-4D97-AF65-F5344CB8AC3E}">
        <p14:creationId xmlns:p14="http://schemas.microsoft.com/office/powerpoint/2010/main" val="1815969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 mutations: join,</a:t>
            </a:r>
            <a:r>
              <a:rPr lang="en-US" baseline="0" dirty="0" smtClean="0"/>
              <a:t> lowercase/uppercase, </a:t>
            </a:r>
            <a:r>
              <a:rPr lang="en-US" baseline="0" dirty="0" err="1" smtClean="0"/>
              <a:t>remove_tag</a:t>
            </a:r>
            <a:r>
              <a:rPr lang="en-US" baseline="0" dirty="0" smtClean="0"/>
              <a:t>, </a:t>
            </a:r>
            <a:r>
              <a:rPr lang="en-US" baseline="0" dirty="0" err="1" smtClean="0"/>
              <a:t>remove_field</a:t>
            </a:r>
            <a:r>
              <a:rPr lang="en-US" baseline="0" dirty="0" smtClean="0"/>
              <a:t>, replace, split, strip</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29</a:t>
            </a:fld>
            <a:endParaRPr lang="en-US"/>
          </a:p>
        </p:txBody>
      </p:sp>
    </p:spTree>
    <p:extLst>
      <p:ext uri="{BB962C8B-B14F-4D97-AF65-F5344CB8AC3E}">
        <p14:creationId xmlns:p14="http://schemas.microsoft.com/office/powerpoint/2010/main" val="1035975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a:t>
            </a:r>
            <a:r>
              <a:rPr lang="en-US" baseline="0" dirty="0" smtClean="0"/>
              <a:t> output codec is </a:t>
            </a:r>
            <a:r>
              <a:rPr lang="en-US" baseline="0" dirty="0" err="1" smtClean="0"/>
              <a:t>jsonish</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30</a:t>
            </a:fld>
            <a:endParaRPr lang="en-US"/>
          </a:p>
        </p:txBody>
      </p:sp>
    </p:spTree>
    <p:extLst>
      <p:ext uri="{BB962C8B-B14F-4D97-AF65-F5344CB8AC3E}">
        <p14:creationId xmlns:p14="http://schemas.microsoft.com/office/powerpoint/2010/main" val="103301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a:r>
              <a:rPr lang="en-US" altLang="en-US" dirty="0" err="1" smtClean="0"/>
              <a:t>Robofirm</a:t>
            </a:r>
            <a:r>
              <a:rPr lang="en-US" altLang="en-US" dirty="0" smtClean="0"/>
              <a:t> is a Magento Solutions provider and a Magento Partner focused on Mid-level to Large Enterprise clients.  </a:t>
            </a:r>
            <a:br>
              <a:rPr lang="en-US" altLang="en-US" dirty="0" smtClean="0"/>
            </a:br>
            <a:r>
              <a:rPr lang="en-US" altLang="en-US" dirty="0" smtClean="0"/>
              <a:t/>
            </a:r>
            <a:br>
              <a:rPr lang="en-US" altLang="en-US" dirty="0" smtClean="0"/>
            </a:br>
            <a:r>
              <a:rPr lang="en-US" altLang="en-US" dirty="0" smtClean="0"/>
              <a:t>Based out of New York City, however the bulk of our developers are in Dallas or Minneapolis.</a:t>
            </a:r>
          </a:p>
          <a:p>
            <a:pPr eaLnBrk="1"/>
            <a:endParaRPr lang="en-US" altLang="en-US" dirty="0" smtClean="0"/>
          </a:p>
          <a:p>
            <a:pPr eaLnBrk="1"/>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a:t>
            </a:fld>
            <a:endParaRPr lang="en-US"/>
          </a:p>
        </p:txBody>
      </p:sp>
    </p:spTree>
    <p:extLst>
      <p:ext uri="{BB962C8B-B14F-4D97-AF65-F5344CB8AC3E}">
        <p14:creationId xmlns:p14="http://schemas.microsoft.com/office/powerpoint/2010/main" val="4251470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32</a:t>
            </a:fld>
            <a:endParaRPr lang="en-US"/>
          </a:p>
        </p:txBody>
      </p:sp>
    </p:spTree>
    <p:extLst>
      <p:ext uri="{BB962C8B-B14F-4D97-AF65-F5344CB8AC3E}">
        <p14:creationId xmlns:p14="http://schemas.microsoft.com/office/powerpoint/2010/main" val="3512776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33</a:t>
            </a:fld>
            <a:endParaRPr lang="en-US"/>
          </a:p>
        </p:txBody>
      </p:sp>
    </p:spTree>
    <p:extLst>
      <p:ext uri="{BB962C8B-B14F-4D97-AF65-F5344CB8AC3E}">
        <p14:creationId xmlns:p14="http://schemas.microsoft.com/office/powerpoint/2010/main" val="1613720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Beats is written</a:t>
            </a:r>
            <a:r>
              <a:rPr lang="en-US" baseline="0" dirty="0" smtClean="0"/>
              <a:t> in </a:t>
            </a:r>
            <a:r>
              <a:rPr lang="en-US" baseline="0" dirty="0" err="1" smtClean="0"/>
              <a:t>Golang</a:t>
            </a:r>
            <a:r>
              <a:rPr lang="en-US" baseline="0" dirty="0" smtClean="0"/>
              <a:t>, most are very well documented.</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35</a:t>
            </a:fld>
            <a:endParaRPr lang="en-US"/>
          </a:p>
        </p:txBody>
      </p:sp>
    </p:spTree>
    <p:extLst>
      <p:ext uri="{BB962C8B-B14F-4D97-AF65-F5344CB8AC3E}">
        <p14:creationId xmlns:p14="http://schemas.microsoft.com/office/powerpoint/2010/main" val="972424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38</a:t>
            </a:fld>
            <a:endParaRPr lang="en-US"/>
          </a:p>
        </p:txBody>
      </p:sp>
    </p:spTree>
    <p:extLst>
      <p:ext uri="{BB962C8B-B14F-4D97-AF65-F5344CB8AC3E}">
        <p14:creationId xmlns:p14="http://schemas.microsoft.com/office/powerpoint/2010/main" val="2969774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42</a:t>
            </a:fld>
            <a:endParaRPr lang="en-US"/>
          </a:p>
        </p:txBody>
      </p:sp>
    </p:spTree>
    <p:extLst>
      <p:ext uri="{BB962C8B-B14F-4D97-AF65-F5344CB8AC3E}">
        <p14:creationId xmlns:p14="http://schemas.microsoft.com/office/powerpoint/2010/main" val="1643694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45</a:t>
            </a:fld>
            <a:endParaRPr lang="en-US"/>
          </a:p>
        </p:txBody>
      </p:sp>
    </p:spTree>
    <p:extLst>
      <p:ext uri="{BB962C8B-B14F-4D97-AF65-F5344CB8AC3E}">
        <p14:creationId xmlns:p14="http://schemas.microsoft.com/office/powerpoint/2010/main" val="346280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4</a:t>
            </a:fld>
            <a:endParaRPr lang="en-US"/>
          </a:p>
        </p:txBody>
      </p:sp>
    </p:spTree>
    <p:extLst>
      <p:ext uri="{BB962C8B-B14F-4D97-AF65-F5344CB8AC3E}">
        <p14:creationId xmlns:p14="http://schemas.microsoft.com/office/powerpoint/2010/main" val="71549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Logstash</a:t>
            </a:r>
            <a:r>
              <a:rPr lang="en-US" dirty="0" smtClean="0"/>
              <a:t> and Log</a:t>
            </a:r>
            <a:r>
              <a:rPr lang="en-US" baseline="0" dirty="0" smtClean="0"/>
              <a:t> shippers!!!!</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5</a:t>
            </a:fld>
            <a:endParaRPr lang="en-US"/>
          </a:p>
        </p:txBody>
      </p:sp>
    </p:spTree>
    <p:extLst>
      <p:ext uri="{BB962C8B-B14F-4D97-AF65-F5344CB8AC3E}">
        <p14:creationId xmlns:p14="http://schemas.microsoft.com/office/powerpoint/2010/main" val="289065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7</a:t>
            </a:fld>
            <a:endParaRPr lang="en-US"/>
          </a:p>
        </p:txBody>
      </p:sp>
    </p:spTree>
    <p:extLst>
      <p:ext uri="{BB962C8B-B14F-4D97-AF65-F5344CB8AC3E}">
        <p14:creationId xmlns:p14="http://schemas.microsoft.com/office/powerpoint/2010/main" val="386030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8</a:t>
            </a:fld>
            <a:endParaRPr lang="en-US"/>
          </a:p>
        </p:txBody>
      </p:sp>
    </p:spTree>
    <p:extLst>
      <p:ext uri="{BB962C8B-B14F-4D97-AF65-F5344CB8AC3E}">
        <p14:creationId xmlns:p14="http://schemas.microsoft.com/office/powerpoint/2010/main" val="470170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9</a:t>
            </a:fld>
            <a:endParaRPr lang="en-US"/>
          </a:p>
        </p:txBody>
      </p:sp>
    </p:spTree>
    <p:extLst>
      <p:ext uri="{BB962C8B-B14F-4D97-AF65-F5344CB8AC3E}">
        <p14:creationId xmlns:p14="http://schemas.microsoft.com/office/powerpoint/2010/main" val="772607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10</a:t>
            </a:fld>
            <a:endParaRPr lang="en-US"/>
          </a:p>
        </p:txBody>
      </p:sp>
    </p:spTree>
    <p:extLst>
      <p:ext uri="{BB962C8B-B14F-4D97-AF65-F5344CB8AC3E}">
        <p14:creationId xmlns:p14="http://schemas.microsoft.com/office/powerpoint/2010/main" val="127164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Go is an open source programming language that makes it easy to build simple, reliable, and efficient software.</a:t>
            </a:r>
            <a:endParaRPr lang="en-US" dirty="0"/>
          </a:p>
        </p:txBody>
      </p:sp>
      <p:sp>
        <p:nvSpPr>
          <p:cNvPr id="4" name="Slide Number Placeholder 3"/>
          <p:cNvSpPr>
            <a:spLocks noGrp="1"/>
          </p:cNvSpPr>
          <p:nvPr>
            <p:ph type="sldNum" sz="quarter" idx="10"/>
          </p:nvPr>
        </p:nvSpPr>
        <p:spPr/>
        <p:txBody>
          <a:bodyPr/>
          <a:lstStyle/>
          <a:p>
            <a:fld id="{DDA778FC-FA54-473E-9FD4-59FB99FB2433}" type="slidenum">
              <a:rPr lang="en-US" smtClean="0"/>
              <a:t>11</a:t>
            </a:fld>
            <a:endParaRPr lang="en-US"/>
          </a:p>
        </p:txBody>
      </p:sp>
    </p:spTree>
    <p:extLst>
      <p:ext uri="{BB962C8B-B14F-4D97-AF65-F5344CB8AC3E}">
        <p14:creationId xmlns:p14="http://schemas.microsoft.com/office/powerpoint/2010/main" val="657947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8AFBF70-C246-4F78-AAC1-10E47B64825F}"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2517419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AFBF70-C246-4F78-AAC1-10E47B64825F}"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4217101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AFBF70-C246-4F78-AAC1-10E47B64825F}"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248890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5085"/>
            <a:ext cx="10515600" cy="1325563"/>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AFBF70-C246-4F78-AAC1-10E47B64825F}"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5604414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AFBF70-C246-4F78-AAC1-10E47B64825F}"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22484352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8AFBF70-C246-4F78-AAC1-10E47B64825F}" type="datetimeFigureOut">
              <a:rPr lang="en-US" smtClean="0"/>
              <a:t>3/3/16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919759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AFBF70-C246-4F78-AAC1-10E47B64825F}" type="datetimeFigureOut">
              <a:rPr lang="en-US" smtClean="0"/>
              <a:t>3/3/16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245612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8AFBF70-C246-4F78-AAC1-10E47B64825F}" type="datetimeFigureOut">
              <a:rPr lang="en-US" smtClean="0"/>
              <a:t>3/3/16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1649543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AFBF70-C246-4F78-AAC1-10E47B64825F}" type="datetimeFigureOut">
              <a:rPr lang="en-US" smtClean="0"/>
              <a:t>3/3/16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3107758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AFBF70-C246-4F78-AAC1-10E47B64825F}" type="datetimeFigureOut">
              <a:rPr lang="en-US" smtClean="0"/>
              <a:t>3/3/16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3815866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AFBF70-C246-4F78-AAC1-10E47B64825F}" type="datetimeFigureOut">
              <a:rPr lang="en-US" smtClean="0"/>
              <a:t>3/3/16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36C964-B5FD-4ECE-B2B7-1CFB222C9FDF}" type="slidenum">
              <a:rPr lang="en-US" smtClean="0"/>
              <a:t>‹#›</a:t>
            </a:fld>
            <a:endParaRPr lang="en-US"/>
          </a:p>
        </p:txBody>
      </p:sp>
    </p:spTree>
    <p:extLst>
      <p:ext uri="{BB962C8B-B14F-4D97-AF65-F5344CB8AC3E}">
        <p14:creationId xmlns:p14="http://schemas.microsoft.com/office/powerpoint/2010/main" val="40520564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FBF70-C246-4F78-AAC1-10E47B64825F}" type="datetimeFigureOut">
              <a:rPr lang="en-US" smtClean="0"/>
              <a:t>3/3/16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6C964-B5FD-4ECE-B2B7-1CFB222C9FDF}" type="slidenum">
              <a:rPr lang="en-US" smtClean="0"/>
              <a:t>‹#›</a:t>
            </a:fld>
            <a:endParaRPr lang="en-US"/>
          </a:p>
        </p:txBody>
      </p:sp>
    </p:spTree>
    <p:extLst>
      <p:ext uri="{BB962C8B-B14F-4D97-AF65-F5344CB8AC3E}">
        <p14:creationId xmlns:p14="http://schemas.microsoft.com/office/powerpoint/2010/main" val="353336237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3.bin"/><Relationship Id="rId5" Type="http://schemas.openxmlformats.org/officeDocument/2006/relationships/image" Target="../media/image22.wmf"/><Relationship Id="rId6" Type="http://schemas.openxmlformats.org/officeDocument/2006/relationships/image" Target="../media/image24.png"/><Relationship Id="rId7" Type="http://schemas.openxmlformats.org/officeDocument/2006/relationships/image" Target="../media/image25.gif"/><Relationship Id="rId8" Type="http://schemas.openxmlformats.org/officeDocument/2006/relationships/oleObject" Target="../embeddings/oleObject14.bin"/><Relationship Id="rId9" Type="http://schemas.openxmlformats.org/officeDocument/2006/relationships/image" Target="../media/image23.wmf"/><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2.png"/><Relationship Id="rId5" Type="http://schemas.openxmlformats.org/officeDocument/2006/relationships/oleObject" Target="../embeddings/oleObject15.bin"/><Relationship Id="rId6" Type="http://schemas.openxmlformats.org/officeDocument/2006/relationships/image" Target="../media/image31.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16.bin"/><Relationship Id="rId5" Type="http://schemas.openxmlformats.org/officeDocument/2006/relationships/image" Target="../media/image33.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7.bin"/><Relationship Id="rId5" Type="http://schemas.openxmlformats.org/officeDocument/2006/relationships/image" Target="../media/image34.wmf"/><Relationship Id="rId6" Type="http://schemas.openxmlformats.org/officeDocument/2006/relationships/oleObject" Target="../embeddings/oleObject18.bin"/><Relationship Id="rId7" Type="http://schemas.openxmlformats.org/officeDocument/2006/relationships/image" Target="../media/image35.wmf"/><Relationship Id="rId8" Type="http://schemas.openxmlformats.org/officeDocument/2006/relationships/oleObject" Target="../embeddings/oleObject19.bin"/><Relationship Id="rId9" Type="http://schemas.openxmlformats.org/officeDocument/2006/relationships/image" Target="../media/image36.w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37.w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38.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2.wmf"/><Relationship Id="rId6" Type="http://schemas.openxmlformats.org/officeDocument/2006/relationships/image" Target="../media/image4.png"/><Relationship Id="rId7" Type="http://schemas.openxmlformats.org/officeDocument/2006/relationships/oleObject" Target="../embeddings/oleObject2.bin"/><Relationship Id="rId8" Type="http://schemas.openxmlformats.org/officeDocument/2006/relationships/image" Target="../media/image3.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39.wmf"/><Relationship Id="rId5" Type="http://schemas.openxmlformats.org/officeDocument/2006/relationships/oleObject" Target="../embeddings/oleObject23.bin"/><Relationship Id="rId6" Type="http://schemas.openxmlformats.org/officeDocument/2006/relationships/image" Target="../media/image40.wmf"/><Relationship Id="rId7" Type="http://schemas.openxmlformats.org/officeDocument/2006/relationships/oleObject" Target="../embeddings/oleObject24.bin"/><Relationship Id="rId8" Type="http://schemas.openxmlformats.org/officeDocument/2006/relationships/image" Target="../media/image41.w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25.bin"/><Relationship Id="rId5" Type="http://schemas.openxmlformats.org/officeDocument/2006/relationships/image" Target="../media/image42.wmf"/><Relationship Id="rId6" Type="http://schemas.openxmlformats.org/officeDocument/2006/relationships/image" Target="../media/image43.png"/><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46.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47.wmf"/><Relationship Id="rId5" Type="http://schemas.openxmlformats.org/officeDocument/2006/relationships/image" Target="../media/image48.jpeg"/><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4" Type="http://schemas.openxmlformats.org/officeDocument/2006/relationships/image" Target="../media/image34.wmf"/><Relationship Id="rId5" Type="http://schemas.openxmlformats.org/officeDocument/2006/relationships/oleObject" Target="../embeddings/oleObject29.bin"/><Relationship Id="rId6" Type="http://schemas.openxmlformats.org/officeDocument/2006/relationships/image" Target="../media/image35.wmf"/><Relationship Id="rId7" Type="http://schemas.openxmlformats.org/officeDocument/2006/relationships/oleObject" Target="../embeddings/oleObject30.bin"/><Relationship Id="rId8" Type="http://schemas.openxmlformats.org/officeDocument/2006/relationships/image" Target="../media/image36.w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6.png"/><Relationship Id="rId5" Type="http://schemas.openxmlformats.org/officeDocument/2006/relationships/oleObject" Target="../embeddings/oleObject3.bin"/><Relationship Id="rId6" Type="http://schemas.openxmlformats.org/officeDocument/2006/relationships/image" Target="../media/image5.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51.jpeg"/><Relationship Id="rId5" Type="http://schemas.openxmlformats.org/officeDocument/2006/relationships/oleObject" Target="../embeddings/oleObject31.bin"/><Relationship Id="rId6" Type="http://schemas.openxmlformats.org/officeDocument/2006/relationships/image" Target="../media/image50.w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oleObject" Target="../embeddings/oleObject32.bin"/><Relationship Id="rId5" Type="http://schemas.openxmlformats.org/officeDocument/2006/relationships/image" Target="../media/image53.w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gif"/><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oleObject" Target="../embeddings/oleObject33.bin"/><Relationship Id="rId5" Type="http://schemas.openxmlformats.org/officeDocument/2006/relationships/image" Target="../media/image58.w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4.bin"/><Relationship Id="rId4" Type="http://schemas.openxmlformats.org/officeDocument/2006/relationships/image" Target="../media/image60.w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4.bin"/><Relationship Id="rId5" Type="http://schemas.openxmlformats.org/officeDocument/2006/relationships/image" Target="../media/image7.wmf"/><Relationship Id="rId6" Type="http://schemas.openxmlformats.org/officeDocument/2006/relationships/image" Target="../media/image8.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5.bin"/><Relationship Id="rId4" Type="http://schemas.openxmlformats.org/officeDocument/2006/relationships/image" Target="../media/image61.w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6.bin"/><Relationship Id="rId4" Type="http://schemas.openxmlformats.org/officeDocument/2006/relationships/image" Target="../media/image62.w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epod.com/" TargetMode="External"/><Relationship Id="rId3" Type="http://schemas.openxmlformats.org/officeDocument/2006/relationships/image" Target="../media/image6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1" Type="http://schemas.openxmlformats.org/officeDocument/2006/relationships/oleObject" Target="../embeddings/oleObject8.bin"/><Relationship Id="rId12" Type="http://schemas.openxmlformats.org/officeDocument/2006/relationships/image" Target="../media/image12.w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4.xml"/><Relationship Id="rId4" Type="http://schemas.openxmlformats.org/officeDocument/2006/relationships/image" Target="../media/image13.png"/><Relationship Id="rId5" Type="http://schemas.openxmlformats.org/officeDocument/2006/relationships/oleObject" Target="../embeddings/oleObject5.bin"/><Relationship Id="rId6" Type="http://schemas.openxmlformats.org/officeDocument/2006/relationships/image" Target="../media/image9.wmf"/><Relationship Id="rId7" Type="http://schemas.openxmlformats.org/officeDocument/2006/relationships/oleObject" Target="../embeddings/oleObject6.bin"/><Relationship Id="rId8" Type="http://schemas.openxmlformats.org/officeDocument/2006/relationships/image" Target="../media/image10.wmf"/><Relationship Id="rId9" Type="http://schemas.openxmlformats.org/officeDocument/2006/relationships/oleObject" Target="../embeddings/oleObject7.bin"/><Relationship Id="rId10" Type="http://schemas.openxmlformats.org/officeDocument/2006/relationships/image" Target="../media/image11.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4.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6.jpeg"/><Relationship Id="rId5" Type="http://schemas.openxmlformats.org/officeDocument/2006/relationships/oleObject" Target="../embeddings/oleObject10.bin"/><Relationship Id="rId6" Type="http://schemas.openxmlformats.org/officeDocument/2006/relationships/image" Target="../media/image15.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1.bin"/><Relationship Id="rId5" Type="http://schemas.openxmlformats.org/officeDocument/2006/relationships/image" Target="../media/image17.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9.png"/><Relationship Id="rId5" Type="http://schemas.openxmlformats.org/officeDocument/2006/relationships/oleObject" Target="../embeddings/oleObject12.bin"/><Relationship Id="rId6" Type="http://schemas.openxmlformats.org/officeDocument/2006/relationships/image" Target="../media/image18.w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3621" y="1639165"/>
            <a:ext cx="6729676" cy="1798493"/>
          </a:xfrm>
        </p:spPr>
        <p:txBody>
          <a:bodyPr/>
          <a:lstStyle/>
          <a:p>
            <a:r>
              <a:rPr lang="en-US" dirty="0" smtClean="0"/>
              <a:t>ELK: </a:t>
            </a:r>
            <a:br>
              <a:rPr lang="en-US" dirty="0" smtClean="0"/>
            </a:br>
            <a:r>
              <a:rPr lang="en-US" dirty="0" smtClean="0"/>
              <a:t>Ruminating On Logs</a:t>
            </a:r>
            <a:endParaRPr lang="en-US" dirty="0"/>
          </a:p>
        </p:txBody>
      </p:sp>
      <p:sp>
        <p:nvSpPr>
          <p:cNvPr id="3" name="Subtitle 2"/>
          <p:cNvSpPr>
            <a:spLocks noGrp="1"/>
          </p:cNvSpPr>
          <p:nvPr>
            <p:ph type="subTitle" idx="1"/>
          </p:nvPr>
        </p:nvSpPr>
        <p:spPr>
          <a:xfrm>
            <a:off x="-17850" y="5212471"/>
            <a:ext cx="7332617" cy="1385208"/>
          </a:xfrm>
        </p:spPr>
        <p:txBody>
          <a:bodyPr/>
          <a:lstStyle/>
          <a:p>
            <a:r>
              <a:rPr lang="en-US" dirty="0" smtClean="0"/>
              <a:t>Mathew Beane</a:t>
            </a:r>
          </a:p>
          <a:p>
            <a:r>
              <a:rPr lang="en-US" dirty="0" smtClean="0"/>
              <a:t>Midwest PHP  2016 – March 4</a:t>
            </a:r>
            <a:r>
              <a:rPr lang="en-US" baseline="30000" dirty="0" smtClean="0"/>
              <a:t>th</a:t>
            </a:r>
            <a:r>
              <a:rPr lang="en-US" dirty="0" smtClean="0"/>
              <a:t> 2pm</a:t>
            </a:r>
            <a:br>
              <a:rPr lang="en-US" dirty="0" smtClean="0"/>
            </a:br>
            <a:endParaRPr lang="en-US" dirty="0" smtClean="0"/>
          </a:p>
        </p:txBody>
      </p:sp>
      <p:pic>
        <p:nvPicPr>
          <p:cNvPr id="5" name="Picture 2" descr="http://cache2.asset-cache.net/xd/463419734.jpg?v=1&amp;c=IWSAsset&amp;k=2&amp;d=F13A1F9190F00936E99B76408F2603B2A2264381889A18265FE011A0A6ED872355EC53238C29BF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692" y="453152"/>
            <a:ext cx="4656665" cy="26193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3846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Logstash</a:t>
            </a:r>
            <a:endParaRPr lang="en-US" dirty="0"/>
          </a:p>
        </p:txBody>
      </p:sp>
      <p:sp>
        <p:nvSpPr>
          <p:cNvPr id="3" name="Content Placeholder 2"/>
          <p:cNvSpPr>
            <a:spLocks noGrp="1"/>
          </p:cNvSpPr>
          <p:nvPr>
            <p:ph idx="1"/>
          </p:nvPr>
        </p:nvSpPr>
        <p:spPr>
          <a:xfrm>
            <a:off x="618744" y="1618815"/>
            <a:ext cx="5737989" cy="4968749"/>
          </a:xfrm>
        </p:spPr>
        <p:txBody>
          <a:bodyPr>
            <a:normAutofit/>
          </a:bodyPr>
          <a:lstStyle/>
          <a:p>
            <a:r>
              <a:rPr lang="en-US" dirty="0" smtClean="0"/>
              <a:t>Data Collection Engine</a:t>
            </a:r>
          </a:p>
          <a:p>
            <a:r>
              <a:rPr lang="en-US" dirty="0" smtClean="0"/>
              <a:t>Unifies Disparate Data</a:t>
            </a:r>
          </a:p>
          <a:p>
            <a:r>
              <a:rPr lang="en-US" dirty="0" smtClean="0"/>
              <a:t>Ingestion Workhorse for ELK</a:t>
            </a:r>
          </a:p>
          <a:p>
            <a:r>
              <a:rPr lang="en-US" dirty="0" smtClean="0"/>
              <a:t>Pluggable Pipeline: </a:t>
            </a:r>
          </a:p>
          <a:p>
            <a:pPr lvl="1"/>
            <a:r>
              <a:rPr lang="en-US" dirty="0" smtClean="0"/>
              <a:t>Inputs/Filters/Outputs</a:t>
            </a:r>
          </a:p>
          <a:p>
            <a:pPr lvl="1"/>
            <a:r>
              <a:rPr lang="en-US" dirty="0" smtClean="0"/>
              <a:t>Mix and Match as needed</a:t>
            </a:r>
          </a:p>
          <a:p>
            <a:r>
              <a:rPr lang="en-US" dirty="0" smtClean="0"/>
              <a:t>100’s of Extensions and Integrations</a:t>
            </a:r>
          </a:p>
          <a:p>
            <a:pPr lvl="1"/>
            <a:r>
              <a:rPr lang="en-US" dirty="0" smtClean="0"/>
              <a:t>Consume web services</a:t>
            </a:r>
          </a:p>
          <a:p>
            <a:pPr lvl="1"/>
            <a:r>
              <a:rPr lang="en-US" dirty="0" smtClean="0"/>
              <a:t>Use </a:t>
            </a:r>
            <a:r>
              <a:rPr lang="en-US" dirty="0" err="1" smtClean="0"/>
              <a:t>Webhooks</a:t>
            </a:r>
            <a:r>
              <a:rPr lang="en-US" dirty="0" smtClean="0"/>
              <a:t> (</a:t>
            </a:r>
            <a:r>
              <a:rPr lang="en-US" dirty="0" err="1" smtClean="0"/>
              <a:t>Github,Jira,Slack</a:t>
            </a:r>
            <a:r>
              <a:rPr lang="en-US" dirty="0" smtClean="0"/>
              <a:t>)</a:t>
            </a:r>
          </a:p>
          <a:p>
            <a:pPr lvl="1"/>
            <a:r>
              <a:rPr lang="en-US" dirty="0" smtClean="0"/>
              <a:t>Capture HTTP Endpoints to monitor web applications.</a:t>
            </a:r>
          </a:p>
          <a:p>
            <a:endParaRPr lang="en-US" dirty="0"/>
          </a:p>
        </p:txBody>
      </p:sp>
      <p:pic>
        <p:nvPicPr>
          <p:cNvPr id="2060" name="Picture 12" descr="http://images.delcampe.com/img_large/auction/000/087/301/317_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0801" y="845026"/>
            <a:ext cx="4425870" cy="28811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6852032" y="6125899"/>
            <a:ext cx="11137135" cy="461665"/>
          </a:xfrm>
          <a:prstGeom prst="rect">
            <a:avLst/>
          </a:prstGeom>
        </p:spPr>
        <p:txBody>
          <a:bodyPr wrap="square">
            <a:spAutoFit/>
          </a:bodyPr>
          <a:lstStyle/>
          <a:p>
            <a:r>
              <a:rPr lang="en-US" sz="2400" dirty="0"/>
              <a:t>https://</a:t>
            </a:r>
            <a:r>
              <a:rPr lang="en-US" sz="2400" dirty="0" smtClean="0"/>
              <a:t>github.com/elastic/logstash</a:t>
            </a:r>
            <a:endParaRPr lang="en-US" sz="2400" dirty="0"/>
          </a:p>
        </p:txBody>
      </p:sp>
      <p:sp>
        <p:nvSpPr>
          <p:cNvPr id="5" name="Rectangle 4"/>
          <p:cNvSpPr/>
          <p:nvPr/>
        </p:nvSpPr>
        <p:spPr>
          <a:xfrm>
            <a:off x="434340" y="217170"/>
            <a:ext cx="3451860" cy="9486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19" descr="http://logz.io/wp-content/uploads/2015/12/logstash-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994" y="-100982"/>
            <a:ext cx="4179374" cy="158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1855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ext uri="{D42A27DB-BD31-4B8C-83A1-F6EECF244321}">
                <p14:modId xmlns:p14="http://schemas.microsoft.com/office/powerpoint/2010/main" val="660036418"/>
              </p:ext>
            </p:extLst>
          </p:nvPr>
        </p:nvGraphicFramePr>
        <p:xfrm>
          <a:off x="8289249" y="433801"/>
          <a:ext cx="3652233" cy="2592865"/>
        </p:xfrm>
        <a:graphic>
          <a:graphicData uri="http://schemas.openxmlformats.org/presentationml/2006/ole">
            <mc:AlternateContent xmlns:mc="http://schemas.openxmlformats.org/markup-compatibility/2006">
              <mc:Choice xmlns:v="urn:schemas-microsoft-com:vml" Requires="v">
                <p:oleObj spid="_x0000_s1128" name="Image" r:id="rId4" imgW="7619040" imgH="5409360" progId="Photoshop.Image.13">
                  <p:embed/>
                </p:oleObj>
              </mc:Choice>
              <mc:Fallback>
                <p:oleObj name="Image" r:id="rId4" imgW="7619040" imgH="5409360" progId="Photoshop.Image.13">
                  <p:embed/>
                  <p:pic>
                    <p:nvPicPr>
                      <p:cNvPr id="0" name=""/>
                      <p:cNvPicPr/>
                      <p:nvPr/>
                    </p:nvPicPr>
                    <p:blipFill>
                      <a:blip r:embed="rId5"/>
                      <a:stretch>
                        <a:fillRect/>
                      </a:stretch>
                    </p:blipFill>
                    <p:spPr>
                      <a:xfrm>
                        <a:off x="8289249" y="433801"/>
                        <a:ext cx="3652233" cy="2592865"/>
                      </a:xfrm>
                      <a:prstGeom prst="rect">
                        <a:avLst/>
                      </a:prstGeom>
                    </p:spPr>
                  </p:pic>
                </p:oleObj>
              </mc:Fallback>
            </mc:AlternateContent>
          </a:graphicData>
        </a:graphic>
      </p:graphicFrame>
      <p:sp>
        <p:nvSpPr>
          <p:cNvPr id="2" name="Title 1"/>
          <p:cNvSpPr>
            <a:spLocks noGrp="1"/>
          </p:cNvSpPr>
          <p:nvPr>
            <p:ph type="title"/>
          </p:nvPr>
        </p:nvSpPr>
        <p:spPr>
          <a:xfrm>
            <a:off x="1676400" y="34695"/>
            <a:ext cx="10515600" cy="1325563"/>
          </a:xfrm>
        </p:spPr>
        <p:txBody>
          <a:bodyPr/>
          <a:lstStyle/>
          <a:p>
            <a:r>
              <a:rPr lang="en-US" dirty="0" smtClean="0"/>
              <a:t>Beats</a:t>
            </a:r>
            <a:endParaRPr lang="en-US" dirty="0"/>
          </a:p>
        </p:txBody>
      </p:sp>
      <p:sp>
        <p:nvSpPr>
          <p:cNvPr id="3" name="Content Placeholder 2"/>
          <p:cNvSpPr>
            <a:spLocks noGrp="1"/>
          </p:cNvSpPr>
          <p:nvPr>
            <p:ph idx="1"/>
          </p:nvPr>
        </p:nvSpPr>
        <p:spPr>
          <a:xfrm>
            <a:off x="518712" y="1435732"/>
            <a:ext cx="7886700" cy="2648659"/>
          </a:xfrm>
        </p:spPr>
        <p:txBody>
          <a:bodyPr>
            <a:normAutofit fontScale="92500" lnSpcReduction="10000"/>
          </a:bodyPr>
          <a:lstStyle/>
          <a:p>
            <a:r>
              <a:rPr lang="en-US" dirty="0" smtClean="0"/>
              <a:t>Lightweight  - Smaller CPU / memory footprint</a:t>
            </a:r>
          </a:p>
          <a:p>
            <a:r>
              <a:rPr lang="en-US" dirty="0" smtClean="0"/>
              <a:t>Suitable for system metrics and logs.</a:t>
            </a:r>
          </a:p>
          <a:p>
            <a:r>
              <a:rPr lang="en-US" dirty="0" smtClean="0"/>
              <a:t>Configuration is easy, one simple YAML</a:t>
            </a:r>
          </a:p>
          <a:p>
            <a:r>
              <a:rPr lang="en-US" dirty="0" smtClean="0"/>
              <a:t>Hook it into </a:t>
            </a:r>
            <a:r>
              <a:rPr lang="en-US" dirty="0" err="1" smtClean="0"/>
              <a:t>Elasticsearch</a:t>
            </a:r>
            <a:r>
              <a:rPr lang="en-US" dirty="0" smtClean="0"/>
              <a:t> Directly</a:t>
            </a:r>
          </a:p>
          <a:p>
            <a:r>
              <a:rPr lang="en-US" dirty="0" smtClean="0"/>
              <a:t>Use </a:t>
            </a:r>
            <a:r>
              <a:rPr lang="en-US" dirty="0" err="1" smtClean="0"/>
              <a:t>Logstash</a:t>
            </a:r>
            <a:r>
              <a:rPr lang="en-US" dirty="0" smtClean="0"/>
              <a:t> to enrich and transport </a:t>
            </a:r>
          </a:p>
          <a:p>
            <a:r>
              <a:rPr lang="en-US" dirty="0" err="1" smtClean="0"/>
              <a:t>libbeat</a:t>
            </a:r>
            <a:r>
              <a:rPr lang="en-US" dirty="0" smtClean="0"/>
              <a:t> and plugins are written entirely in </a:t>
            </a:r>
            <a:r>
              <a:rPr lang="en-US" dirty="0" err="1" smtClean="0"/>
              <a:t>Golang</a:t>
            </a:r>
            <a:endParaRPr lang="en-US" dirty="0" smtClean="0"/>
          </a:p>
          <a:p>
            <a:pPr marL="0" indent="0">
              <a:buNone/>
            </a:pPr>
            <a:endParaRPr lang="en-US" dirty="0" smtClean="0"/>
          </a:p>
          <a:p>
            <a:endParaRPr lang="en-US" dirty="0" smtClean="0"/>
          </a:p>
          <a:p>
            <a:endParaRPr lang="en-US" dirty="0" smtClean="0"/>
          </a:p>
          <a:p>
            <a:endParaRPr lang="en-US" dirty="0"/>
          </a:p>
        </p:txBody>
      </p:sp>
      <p:pic>
        <p:nvPicPr>
          <p:cNvPr id="1028" name="Picture 4" descr="https://www.elastic.co/assets/bltbdd3db766780b321/beats%20platfor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58" y="4159865"/>
            <a:ext cx="4534120" cy="23765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amo.githubusercontent.com/67650d812b1334908a1bd34be896705fc4665eca/687474703a2f2f6b6579677261706869782e636f6d2f6769746875622f476f2d676f706865722d566563746f722f696d616765732f676f706865725f73616d706c652e676966"/>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12562" y="6162546"/>
            <a:ext cx="334711" cy="3932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p:cNvGraphicFramePr>
            <a:graphicFrameLocks noChangeAspect="1"/>
          </p:cNvGraphicFramePr>
          <p:nvPr>
            <p:extLst>
              <p:ext uri="{D42A27DB-BD31-4B8C-83A1-F6EECF244321}">
                <p14:modId xmlns:p14="http://schemas.microsoft.com/office/powerpoint/2010/main" val="4176810996"/>
              </p:ext>
            </p:extLst>
          </p:nvPr>
        </p:nvGraphicFramePr>
        <p:xfrm>
          <a:off x="10971558" y="3338830"/>
          <a:ext cx="969924" cy="1005490"/>
        </p:xfrm>
        <a:graphic>
          <a:graphicData uri="http://schemas.openxmlformats.org/presentationml/2006/ole">
            <mc:AlternateContent xmlns:mc="http://schemas.openxmlformats.org/markup-compatibility/2006">
              <mc:Choice xmlns:v="urn:schemas-microsoft-com:vml" Requires="v">
                <p:oleObj spid="_x0000_s1129" name="Image" r:id="rId8" imgW="6234840" imgH="6463440" progId="Photoshop.Image.13">
                  <p:embed/>
                </p:oleObj>
              </mc:Choice>
              <mc:Fallback>
                <p:oleObj name="Image" r:id="rId8" imgW="6234840" imgH="6463440" progId="Photoshop.Image.13">
                  <p:embed/>
                  <p:pic>
                    <p:nvPicPr>
                      <p:cNvPr id="0" name=""/>
                      <p:cNvPicPr/>
                      <p:nvPr/>
                    </p:nvPicPr>
                    <p:blipFill>
                      <a:blip r:embed="rId9"/>
                      <a:stretch>
                        <a:fillRect/>
                      </a:stretch>
                    </p:blipFill>
                    <p:spPr>
                      <a:xfrm>
                        <a:off x="10971558" y="3338830"/>
                        <a:ext cx="969924" cy="1005490"/>
                      </a:xfrm>
                      <a:prstGeom prst="rect">
                        <a:avLst/>
                      </a:prstGeom>
                    </p:spPr>
                  </p:pic>
                </p:oleObj>
              </mc:Fallback>
            </mc:AlternateContent>
          </a:graphicData>
        </a:graphic>
      </p:graphicFrame>
      <p:sp>
        <p:nvSpPr>
          <p:cNvPr id="13" name="Rectangle 12"/>
          <p:cNvSpPr/>
          <p:nvPr/>
        </p:nvSpPr>
        <p:spPr>
          <a:xfrm>
            <a:off x="7332002" y="6180019"/>
            <a:ext cx="4716780" cy="461665"/>
          </a:xfrm>
          <a:prstGeom prst="rect">
            <a:avLst/>
          </a:prstGeom>
        </p:spPr>
        <p:txBody>
          <a:bodyPr wrap="square">
            <a:spAutoFit/>
          </a:bodyPr>
          <a:lstStyle/>
          <a:p>
            <a:r>
              <a:rPr lang="en-US" sz="2400" dirty="0"/>
              <a:t>https://</a:t>
            </a:r>
            <a:r>
              <a:rPr lang="en-US" sz="2400" dirty="0" smtClean="0"/>
              <a:t>github.com/elastic/beats</a:t>
            </a:r>
            <a:endParaRPr lang="en-US" sz="2400" dirty="0"/>
          </a:p>
        </p:txBody>
      </p:sp>
      <p:pic>
        <p:nvPicPr>
          <p:cNvPr id="1068" name="Picture 44" descr="https://www.elastic.co/assets/blta0704dc7d7ce357e/icon-packetbea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8719" y="575050"/>
            <a:ext cx="966481" cy="966482"/>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https://static-www.elastic.co/assets/blt107a82f78ec7e357/beats-petals.png?q=55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2202" y="47177"/>
            <a:ext cx="1817783" cy="119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432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Kibana</a:t>
            </a:r>
            <a:endParaRPr lang="en-US" dirty="0"/>
          </a:p>
        </p:txBody>
      </p:sp>
      <p:sp>
        <p:nvSpPr>
          <p:cNvPr id="3" name="Content Placeholder 2"/>
          <p:cNvSpPr>
            <a:spLocks noGrp="1"/>
          </p:cNvSpPr>
          <p:nvPr>
            <p:ph idx="1"/>
          </p:nvPr>
        </p:nvSpPr>
        <p:spPr>
          <a:xfrm>
            <a:off x="838200" y="1825625"/>
            <a:ext cx="5011757" cy="4200602"/>
          </a:xfrm>
        </p:spPr>
        <p:txBody>
          <a:bodyPr/>
          <a:lstStyle/>
          <a:p>
            <a:r>
              <a:rPr lang="en-US" dirty="0" smtClean="0"/>
              <a:t>Flexible visualization and exploration tool</a:t>
            </a:r>
          </a:p>
          <a:p>
            <a:r>
              <a:rPr lang="en-US" dirty="0" smtClean="0"/>
              <a:t>Dashboards and widgets make sharing visualizations possible</a:t>
            </a:r>
          </a:p>
          <a:p>
            <a:r>
              <a:rPr lang="en-US" dirty="0" smtClean="0"/>
              <a:t>Seamless integration with </a:t>
            </a:r>
            <a:r>
              <a:rPr lang="en-US" dirty="0" err="1" smtClean="0"/>
              <a:t>Elasticsearch</a:t>
            </a:r>
            <a:endParaRPr lang="en-US" dirty="0" smtClean="0"/>
          </a:p>
          <a:p>
            <a:r>
              <a:rPr lang="en-US" dirty="0" smtClean="0"/>
              <a:t>Learn </a:t>
            </a:r>
            <a:r>
              <a:rPr lang="en-US" dirty="0" err="1" smtClean="0"/>
              <a:t>Elasticsearch</a:t>
            </a:r>
            <a:r>
              <a:rPr lang="en-US" dirty="0" smtClean="0"/>
              <a:t> Rest API using the visualizer</a:t>
            </a:r>
            <a:endParaRPr lang="en-US" dirty="0"/>
          </a:p>
        </p:txBody>
      </p:sp>
      <p:sp>
        <p:nvSpPr>
          <p:cNvPr id="4" name="Rectangle 3"/>
          <p:cNvSpPr/>
          <p:nvPr/>
        </p:nvSpPr>
        <p:spPr>
          <a:xfrm>
            <a:off x="7221832" y="6180019"/>
            <a:ext cx="4716780" cy="461665"/>
          </a:xfrm>
          <a:prstGeom prst="rect">
            <a:avLst/>
          </a:prstGeom>
        </p:spPr>
        <p:txBody>
          <a:bodyPr wrap="square">
            <a:spAutoFit/>
          </a:bodyPr>
          <a:lstStyle/>
          <a:p>
            <a:r>
              <a:rPr lang="en-US" sz="2400" dirty="0"/>
              <a:t>https://</a:t>
            </a:r>
            <a:r>
              <a:rPr lang="en-US" sz="2400" dirty="0" smtClean="0"/>
              <a:t>github.com/elastic/kibana</a:t>
            </a:r>
            <a:endParaRPr lang="en-US" sz="2400" dirty="0"/>
          </a:p>
        </p:txBody>
      </p:sp>
      <p:pic>
        <p:nvPicPr>
          <p:cNvPr id="15362" name="Picture 2" descr="https://pbs.twimg.com/media/CBCTTITWsAAh_F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2662" y="1825625"/>
            <a:ext cx="5695950" cy="32575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i-think-it.net/wp-content/uploads/2015/03/kibana-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62" y="440849"/>
            <a:ext cx="4400550" cy="77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874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ELK Challenges</a:t>
            </a:r>
            <a:endParaRPr lang="en-US" dirty="0"/>
          </a:p>
        </p:txBody>
      </p:sp>
      <p:sp>
        <p:nvSpPr>
          <p:cNvPr id="3" name="Content Placeholder 2"/>
          <p:cNvSpPr>
            <a:spLocks noGrp="1"/>
          </p:cNvSpPr>
          <p:nvPr>
            <p:ph idx="1"/>
          </p:nvPr>
        </p:nvSpPr>
        <p:spPr>
          <a:xfrm>
            <a:off x="838200" y="1375204"/>
            <a:ext cx="10515600" cy="4351338"/>
          </a:xfrm>
        </p:spPr>
        <p:txBody>
          <a:bodyPr>
            <a:normAutofit lnSpcReduction="10000"/>
          </a:bodyPr>
          <a:lstStyle/>
          <a:p>
            <a:r>
              <a:rPr lang="en-US" dirty="0" smtClean="0"/>
              <a:t>Setup and Architecture Complexity</a:t>
            </a:r>
          </a:p>
          <a:p>
            <a:r>
              <a:rPr lang="en-US" dirty="0" smtClean="0"/>
              <a:t>Mapping and Indexing</a:t>
            </a:r>
          </a:p>
          <a:p>
            <a:pPr lvl="1"/>
            <a:r>
              <a:rPr lang="en-US" dirty="0" smtClean="0"/>
              <a:t>Conflicts with naming</a:t>
            </a:r>
          </a:p>
          <a:p>
            <a:pPr lvl="1"/>
            <a:r>
              <a:rPr lang="en-US" dirty="0" smtClean="0"/>
              <a:t>Log types and integration</a:t>
            </a:r>
          </a:p>
          <a:p>
            <a:r>
              <a:rPr lang="en-US" dirty="0" smtClean="0"/>
              <a:t>Capacity Issues</a:t>
            </a:r>
          </a:p>
          <a:p>
            <a:pPr lvl="1"/>
            <a:r>
              <a:rPr lang="en-US" dirty="0" smtClean="0"/>
              <a:t>Disk usage over time</a:t>
            </a:r>
          </a:p>
          <a:p>
            <a:pPr lvl="1"/>
            <a:r>
              <a:rPr lang="en-US" dirty="0" smtClean="0"/>
              <a:t>Latency on log parsing</a:t>
            </a:r>
          </a:p>
          <a:p>
            <a:pPr lvl="1"/>
            <a:r>
              <a:rPr lang="en-US" dirty="0" smtClean="0"/>
              <a:t>Issues with overburdened log servers</a:t>
            </a:r>
          </a:p>
          <a:p>
            <a:r>
              <a:rPr lang="en-US" dirty="0" smtClean="0"/>
              <a:t>Truck Factor</a:t>
            </a:r>
          </a:p>
          <a:p>
            <a:r>
              <a:rPr lang="en-US" dirty="0" smtClean="0"/>
              <a:t>Health of Logging Cluster</a:t>
            </a:r>
            <a:endParaRPr lang="en-US" dirty="0"/>
          </a:p>
        </p:txBody>
      </p:sp>
      <p:pic>
        <p:nvPicPr>
          <p:cNvPr id="1028" name="Picture 4" descr="http://www.prairiestateoutdoors.com/images/uploads/what_are_the_od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740" y="361627"/>
            <a:ext cx="4091444" cy="30685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6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descr="http://logz.io/wp-content/uploads/2015/09/logzi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57" y="-529429"/>
            <a:ext cx="9062927" cy="360864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38769" y="2627848"/>
            <a:ext cx="10515600" cy="4351338"/>
          </a:xfrm>
        </p:spPr>
        <p:txBody>
          <a:bodyPr/>
          <a:lstStyle/>
          <a:p>
            <a:r>
              <a:rPr lang="en-US" dirty="0" smtClean="0"/>
              <a:t>ELK as a Service</a:t>
            </a:r>
          </a:p>
          <a:p>
            <a:r>
              <a:rPr lang="en-US" dirty="0" smtClean="0"/>
              <a:t>5 Minutes setup – Just plug in your shippers</a:t>
            </a:r>
          </a:p>
          <a:p>
            <a:r>
              <a:rPr lang="en-US" dirty="0" smtClean="0"/>
              <a:t>14 day no strings attached trial</a:t>
            </a:r>
          </a:p>
          <a:p>
            <a:r>
              <a:rPr lang="en-US" dirty="0" smtClean="0"/>
              <a:t>Enterprise-Grade ELK</a:t>
            </a:r>
          </a:p>
          <a:p>
            <a:pPr lvl="1"/>
            <a:r>
              <a:rPr lang="en-US" dirty="0" smtClean="0"/>
              <a:t>Alerts</a:t>
            </a:r>
          </a:p>
          <a:p>
            <a:pPr lvl="1"/>
            <a:r>
              <a:rPr lang="en-US" dirty="0" smtClean="0"/>
              <a:t>S3 Archiving</a:t>
            </a:r>
          </a:p>
          <a:p>
            <a:pPr lvl="1"/>
            <a:r>
              <a:rPr lang="en-US" dirty="0" smtClean="0"/>
              <a:t>Multi-User Support</a:t>
            </a:r>
          </a:p>
          <a:p>
            <a:pPr lvl="1"/>
            <a:r>
              <a:rPr lang="en-US" dirty="0" smtClean="0"/>
              <a:t>Reporting</a:t>
            </a:r>
          </a:p>
          <a:p>
            <a:pPr lvl="1"/>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558727983"/>
              </p:ext>
            </p:extLst>
          </p:nvPr>
        </p:nvGraphicFramePr>
        <p:xfrm>
          <a:off x="6058677" y="3820079"/>
          <a:ext cx="5607586" cy="2585842"/>
        </p:xfrm>
        <a:graphic>
          <a:graphicData uri="http://schemas.openxmlformats.org/presentationml/2006/ole">
            <mc:AlternateContent xmlns:mc="http://schemas.openxmlformats.org/markup-compatibility/2006">
              <mc:Choice xmlns:v="urn:schemas-microsoft-com:vml" Requires="v">
                <p:oleObj spid="_x0000_s10278" name="Image" r:id="rId5" imgW="17676000" imgH="8152200" progId="Photoshop.Image.13">
                  <p:embed/>
                </p:oleObj>
              </mc:Choice>
              <mc:Fallback>
                <p:oleObj name="Image" r:id="rId5" imgW="17676000" imgH="8152200" progId="Photoshop.Image.13">
                  <p:embed/>
                  <p:pic>
                    <p:nvPicPr>
                      <p:cNvPr id="0" name=""/>
                      <p:cNvPicPr/>
                      <p:nvPr/>
                    </p:nvPicPr>
                    <p:blipFill>
                      <a:blip r:embed="rId6"/>
                      <a:stretch>
                        <a:fillRect/>
                      </a:stretch>
                    </p:blipFill>
                    <p:spPr>
                      <a:xfrm>
                        <a:off x="6058677" y="3820079"/>
                        <a:ext cx="5607586" cy="2585842"/>
                      </a:xfrm>
                      <a:prstGeom prst="rect">
                        <a:avLst/>
                      </a:prstGeom>
                    </p:spPr>
                  </p:pic>
                </p:oleObj>
              </mc:Fallback>
            </mc:AlternateContent>
          </a:graphicData>
        </a:graphic>
      </p:graphicFrame>
    </p:spTree>
    <p:extLst>
      <p:ext uri="{BB962C8B-B14F-4D97-AF65-F5344CB8AC3E}">
        <p14:creationId xmlns:p14="http://schemas.microsoft.com/office/powerpoint/2010/main" val="39186034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ELK Example Installation</a:t>
            </a:r>
            <a:endParaRPr lang="en-US" dirty="0"/>
          </a:p>
        </p:txBody>
      </p:sp>
      <p:sp>
        <p:nvSpPr>
          <p:cNvPr id="3" name="Content Placeholder 2"/>
          <p:cNvSpPr>
            <a:spLocks noGrp="1"/>
          </p:cNvSpPr>
          <p:nvPr>
            <p:ph idx="1"/>
          </p:nvPr>
        </p:nvSpPr>
        <p:spPr>
          <a:xfrm>
            <a:off x="4890533" y="3733950"/>
            <a:ext cx="6401587" cy="2591717"/>
          </a:xfrm>
        </p:spPr>
        <p:txBody>
          <a:bodyPr numCol="2">
            <a:noAutofit/>
          </a:bodyPr>
          <a:lstStyle/>
          <a:p>
            <a:pPr marL="0" indent="0">
              <a:buNone/>
            </a:pPr>
            <a:r>
              <a:rPr lang="en-US" sz="2400" dirty="0" smtClean="0"/>
              <a:t>Client Servers</a:t>
            </a:r>
          </a:p>
          <a:p>
            <a:pPr lvl="1"/>
            <a:r>
              <a:rPr lang="en-US" sz="1800" dirty="0" smtClean="0"/>
              <a:t>Elastic Beats</a:t>
            </a:r>
          </a:p>
          <a:p>
            <a:pPr lvl="1"/>
            <a:r>
              <a:rPr lang="en-US" sz="1800" dirty="0" err="1" smtClean="0"/>
              <a:t>Filebeat</a:t>
            </a:r>
            <a:endParaRPr lang="en-US" sz="1800" dirty="0" smtClean="0"/>
          </a:p>
          <a:p>
            <a:pPr marL="457200" lvl="1" indent="0">
              <a:buNone/>
            </a:pPr>
            <a:endParaRPr lang="en-US" sz="1800" dirty="0" smtClean="0"/>
          </a:p>
          <a:p>
            <a:pPr lvl="1"/>
            <a:endParaRPr lang="en-US" sz="1800" dirty="0" smtClean="0"/>
          </a:p>
          <a:p>
            <a:pPr marL="457200" lvl="1" indent="0">
              <a:buNone/>
            </a:pPr>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0" indent="0">
              <a:buNone/>
            </a:pPr>
            <a:r>
              <a:rPr lang="en-US" sz="2400" dirty="0" smtClean="0"/>
              <a:t>ELK Stack Server</a:t>
            </a:r>
          </a:p>
          <a:p>
            <a:pPr lvl="1"/>
            <a:r>
              <a:rPr lang="en-US" sz="1800" dirty="0" smtClean="0"/>
              <a:t>Java 8 (Prerequisite)</a:t>
            </a:r>
          </a:p>
          <a:p>
            <a:pPr lvl="1"/>
            <a:r>
              <a:rPr lang="en-US" sz="1800" dirty="0" err="1" smtClean="0"/>
              <a:t>Elasticsearch</a:t>
            </a:r>
            <a:endParaRPr lang="en-US" sz="1800" dirty="0" smtClean="0"/>
          </a:p>
          <a:p>
            <a:pPr lvl="1"/>
            <a:r>
              <a:rPr lang="en-US" sz="1800" dirty="0" err="1" smtClean="0"/>
              <a:t>Logstash</a:t>
            </a:r>
            <a:endParaRPr lang="en-US" sz="1800" dirty="0" smtClean="0"/>
          </a:p>
          <a:p>
            <a:pPr lvl="1"/>
            <a:r>
              <a:rPr lang="en-US" sz="1800" dirty="0" err="1" smtClean="0"/>
              <a:t>Kibana</a:t>
            </a:r>
            <a:endParaRPr lang="en-US" sz="1800" dirty="0" smtClean="0"/>
          </a:p>
          <a:p>
            <a:pPr lvl="1"/>
            <a:r>
              <a:rPr lang="en-US" sz="1800" dirty="0" smtClean="0"/>
              <a:t>Nginx </a:t>
            </a:r>
            <a:r>
              <a:rPr lang="en-US" sz="1800" dirty="0" err="1" smtClean="0"/>
              <a:t>Fastcgi</a:t>
            </a:r>
            <a:r>
              <a:rPr lang="en-US" sz="1800" dirty="0" smtClean="0"/>
              <a:t> Proxy</a:t>
            </a:r>
          </a:p>
          <a:p>
            <a:pPr lvl="1"/>
            <a:endParaRPr lang="en-US" sz="1800" dirty="0" smtClean="0"/>
          </a:p>
          <a:p>
            <a:pPr lvl="1"/>
            <a:endParaRPr lang="en-US" sz="1800" dirty="0" smtClean="0"/>
          </a:p>
          <a:p>
            <a:endParaRPr lang="en-US" sz="2400" dirty="0" smtClean="0"/>
          </a:p>
          <a:p>
            <a:pPr lvl="1"/>
            <a:endParaRPr lang="en-US" sz="1800" dirty="0"/>
          </a:p>
        </p:txBody>
      </p:sp>
      <p:graphicFrame>
        <p:nvGraphicFramePr>
          <p:cNvPr id="4" name="Object 3"/>
          <p:cNvGraphicFramePr>
            <a:graphicFrameLocks noChangeAspect="1"/>
          </p:cNvGraphicFramePr>
          <p:nvPr>
            <p:extLst>
              <p:ext uri="{D42A27DB-BD31-4B8C-83A1-F6EECF244321}">
                <p14:modId xmlns:p14="http://schemas.microsoft.com/office/powerpoint/2010/main" val="1161299534"/>
              </p:ext>
            </p:extLst>
          </p:nvPr>
        </p:nvGraphicFramePr>
        <p:xfrm>
          <a:off x="4081270" y="1063382"/>
          <a:ext cx="8020115" cy="2306817"/>
        </p:xfrm>
        <a:graphic>
          <a:graphicData uri="http://schemas.openxmlformats.org/presentationml/2006/ole">
            <mc:AlternateContent xmlns:mc="http://schemas.openxmlformats.org/markup-compatibility/2006">
              <mc:Choice xmlns:v="urn:schemas-microsoft-com:vml" Requires="v">
                <p:oleObj spid="_x0000_s12327" name="Image" r:id="rId4" imgW="12317400" imgH="3542760" progId="Photoshop.Image.15">
                  <p:embed/>
                </p:oleObj>
              </mc:Choice>
              <mc:Fallback>
                <p:oleObj name="Image" r:id="rId4" imgW="12317400" imgH="3542760" progId="Photoshop.Image.15">
                  <p:embed/>
                  <p:pic>
                    <p:nvPicPr>
                      <p:cNvPr id="0" name=""/>
                      <p:cNvPicPr/>
                      <p:nvPr/>
                    </p:nvPicPr>
                    <p:blipFill>
                      <a:blip r:embed="rId5"/>
                      <a:stretch>
                        <a:fillRect/>
                      </a:stretch>
                    </p:blipFill>
                    <p:spPr>
                      <a:xfrm>
                        <a:off x="4081270" y="1063382"/>
                        <a:ext cx="8020115" cy="2306817"/>
                      </a:xfrm>
                      <a:prstGeom prst="rect">
                        <a:avLst/>
                      </a:prstGeom>
                    </p:spPr>
                  </p:pic>
                </p:oleObj>
              </mc:Fallback>
            </mc:AlternateContent>
          </a:graphicData>
        </a:graphic>
      </p:graphicFrame>
      <p:sp>
        <p:nvSpPr>
          <p:cNvPr id="5" name="Rectangle 4"/>
          <p:cNvSpPr/>
          <p:nvPr/>
        </p:nvSpPr>
        <p:spPr>
          <a:xfrm>
            <a:off x="4469260" y="6105153"/>
            <a:ext cx="7589178" cy="261610"/>
          </a:xfrm>
          <a:prstGeom prst="rect">
            <a:avLst/>
          </a:prstGeom>
        </p:spPr>
        <p:txBody>
          <a:bodyPr wrap="square">
            <a:spAutoFit/>
          </a:bodyPr>
          <a:lstStyle/>
          <a:p>
            <a:pPr algn="r"/>
            <a:r>
              <a:rPr lang="en-US" sz="1100" dirty="0"/>
              <a:t>https://www.digitalocean.com/community/tutorials/how-to-install-elasticsearch-logstash-and-kibana-elk-stack-on-centos-7</a:t>
            </a:r>
          </a:p>
        </p:txBody>
      </p:sp>
      <p:sp>
        <p:nvSpPr>
          <p:cNvPr id="6" name="Rectangle 5"/>
          <p:cNvSpPr/>
          <p:nvPr/>
        </p:nvSpPr>
        <p:spPr>
          <a:xfrm>
            <a:off x="4469260" y="6442492"/>
            <a:ext cx="7589178" cy="261610"/>
          </a:xfrm>
          <a:prstGeom prst="rect">
            <a:avLst/>
          </a:prstGeom>
        </p:spPr>
        <p:txBody>
          <a:bodyPr wrap="square">
            <a:spAutoFit/>
          </a:bodyPr>
          <a:lstStyle/>
          <a:p>
            <a:pPr algn="r"/>
            <a:r>
              <a:rPr lang="en-US" sz="1100" dirty="0"/>
              <a:t>https://www.digitalocean.com/community/tutorials/how-to-install-elasticsearch-logstash-and-kibana-elk-stack-on-ubuntu-14-04</a:t>
            </a:r>
          </a:p>
        </p:txBody>
      </p:sp>
      <p:sp>
        <p:nvSpPr>
          <p:cNvPr id="8" name="Content Placeholder 2"/>
          <p:cNvSpPr txBox="1">
            <a:spLocks/>
          </p:cNvSpPr>
          <p:nvPr/>
        </p:nvSpPr>
        <p:spPr>
          <a:xfrm>
            <a:off x="396648" y="1370648"/>
            <a:ext cx="4432206" cy="5333454"/>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Install Procedure</a:t>
            </a:r>
          </a:p>
          <a:p>
            <a:pPr marL="342900" indent="-342900">
              <a:buFont typeface="+mj-lt"/>
              <a:buAutoNum type="arabicPeriod"/>
            </a:pPr>
            <a:r>
              <a:rPr lang="en-US" sz="1600" dirty="0" smtClean="0"/>
              <a:t>Install Server Stack  (30 Minutes)</a:t>
            </a:r>
          </a:p>
          <a:p>
            <a:pPr marL="800100" lvl="1" indent="-342900">
              <a:buFont typeface="+mj-lt"/>
              <a:buAutoNum type="arabicPeriod"/>
            </a:pPr>
            <a:r>
              <a:rPr lang="en-US" sz="1200" dirty="0" smtClean="0"/>
              <a:t>Install Java</a:t>
            </a:r>
          </a:p>
          <a:p>
            <a:pPr marL="800100" lvl="1" indent="-342900">
              <a:buFont typeface="+mj-lt"/>
              <a:buAutoNum type="arabicPeriod"/>
            </a:pPr>
            <a:r>
              <a:rPr lang="en-US" sz="1200" dirty="0" smtClean="0"/>
              <a:t>Install </a:t>
            </a:r>
            <a:r>
              <a:rPr lang="en-US" sz="1200" dirty="0" err="1" smtClean="0"/>
              <a:t>Elasticsearch</a:t>
            </a:r>
            <a:endParaRPr lang="en-US" sz="1200" dirty="0" smtClean="0"/>
          </a:p>
          <a:p>
            <a:pPr marL="800100" lvl="1" indent="-342900">
              <a:buFont typeface="+mj-lt"/>
              <a:buAutoNum type="arabicPeriod"/>
            </a:pPr>
            <a:r>
              <a:rPr lang="en-US" sz="1200" dirty="0" smtClean="0"/>
              <a:t>Install </a:t>
            </a:r>
            <a:r>
              <a:rPr lang="en-US" sz="1200" dirty="0" err="1" smtClean="0"/>
              <a:t>Logstash</a:t>
            </a:r>
            <a:endParaRPr lang="en-US" sz="1200" dirty="0" smtClean="0"/>
          </a:p>
          <a:p>
            <a:pPr marL="800100" lvl="1" indent="-342900">
              <a:buFont typeface="+mj-lt"/>
              <a:buAutoNum type="arabicPeriod"/>
            </a:pPr>
            <a:r>
              <a:rPr lang="en-US" sz="1200" dirty="0" smtClean="0"/>
              <a:t>Create SSL Certificate</a:t>
            </a:r>
          </a:p>
          <a:p>
            <a:pPr marL="800100" lvl="1" indent="-342900">
              <a:buFont typeface="+mj-lt"/>
              <a:buAutoNum type="arabicPeriod"/>
            </a:pPr>
            <a:r>
              <a:rPr lang="en-US" sz="1200" dirty="0"/>
              <a:t>Configure </a:t>
            </a:r>
            <a:r>
              <a:rPr lang="en-US" sz="1200" dirty="0" err="1"/>
              <a:t>Logstash</a:t>
            </a:r>
            <a:endParaRPr lang="en-US" sz="1200" dirty="0"/>
          </a:p>
          <a:p>
            <a:pPr marL="342900" indent="-342900">
              <a:buFont typeface="+mj-lt"/>
              <a:buAutoNum type="arabicPeriod"/>
            </a:pPr>
            <a:r>
              <a:rPr lang="en-US" sz="1600" dirty="0" smtClean="0"/>
              <a:t>Install Kabana  (30 Minutes)</a:t>
            </a:r>
          </a:p>
          <a:p>
            <a:pPr marL="800100" lvl="1" indent="-342900">
              <a:buFont typeface="+mj-lt"/>
              <a:buAutoNum type="arabicPeriod"/>
            </a:pPr>
            <a:r>
              <a:rPr lang="en-US" sz="1200" dirty="0" smtClean="0"/>
              <a:t>Install /Configure Elastic Kabana</a:t>
            </a:r>
          </a:p>
          <a:p>
            <a:pPr marL="800100" lvl="1" indent="-342900">
              <a:buFont typeface="+mj-lt"/>
              <a:buAutoNum type="arabicPeriod"/>
            </a:pPr>
            <a:r>
              <a:rPr lang="en-US" sz="1200" dirty="0" smtClean="0"/>
              <a:t>Install / Configure Nginx Proxy</a:t>
            </a:r>
            <a:endParaRPr lang="en-US" sz="1200" dirty="0"/>
          </a:p>
          <a:p>
            <a:pPr marL="342900" indent="-342900">
              <a:buFont typeface="+mj-lt"/>
              <a:buAutoNum type="arabicPeriod"/>
            </a:pPr>
            <a:r>
              <a:rPr lang="en-US" sz="1600" dirty="0" smtClean="0"/>
              <a:t>Install Client Server (20 Minutes)</a:t>
            </a:r>
          </a:p>
          <a:p>
            <a:pPr marL="800100" lvl="1" indent="-342900">
              <a:buFont typeface="+mj-lt"/>
              <a:buAutoNum type="arabicPeriod"/>
            </a:pPr>
            <a:r>
              <a:rPr lang="en-US" sz="1200" dirty="0"/>
              <a:t>Add SSL Certificate</a:t>
            </a:r>
          </a:p>
          <a:p>
            <a:pPr marL="800100" lvl="1" indent="-342900">
              <a:buFont typeface="+mj-lt"/>
              <a:buAutoNum type="arabicPeriod"/>
            </a:pPr>
            <a:r>
              <a:rPr lang="en-US" sz="1200" dirty="0" smtClean="0"/>
              <a:t>Install Elastic Beats</a:t>
            </a:r>
          </a:p>
          <a:p>
            <a:pPr marL="800100" lvl="1" indent="-342900">
              <a:buFont typeface="+mj-lt"/>
              <a:buAutoNum type="arabicPeriod"/>
            </a:pPr>
            <a:r>
              <a:rPr lang="en-US" sz="1200" dirty="0" smtClean="0"/>
              <a:t>Configure and start </a:t>
            </a:r>
            <a:r>
              <a:rPr lang="en-US" sz="1200" dirty="0" err="1" smtClean="0"/>
              <a:t>Filebeats</a:t>
            </a:r>
            <a:r>
              <a:rPr lang="en-US" sz="1200" dirty="0" smtClean="0"/>
              <a:t> for logs</a:t>
            </a:r>
          </a:p>
          <a:p>
            <a:pPr marL="342900" indent="-342900">
              <a:buFont typeface="+mj-lt"/>
              <a:buAutoNum type="arabicPeriod"/>
            </a:pPr>
            <a:r>
              <a:rPr lang="en-US" sz="1600" dirty="0" err="1" smtClean="0"/>
              <a:t>Kibana</a:t>
            </a:r>
            <a:r>
              <a:rPr lang="en-US" sz="1600" dirty="0" smtClean="0"/>
              <a:t> Configuration (5 Minutes)</a:t>
            </a:r>
          </a:p>
          <a:p>
            <a:pPr marL="800100" lvl="1" indent="-342900">
              <a:buFont typeface="+mj-lt"/>
              <a:buAutoNum type="arabicPeriod"/>
            </a:pPr>
            <a:r>
              <a:rPr lang="en-US" sz="1200" dirty="0" smtClean="0"/>
              <a:t>Configure Kabana Index</a:t>
            </a:r>
          </a:p>
          <a:p>
            <a:pPr marL="800100" lvl="1" indent="-342900">
              <a:buFont typeface="+mj-lt"/>
              <a:buAutoNum type="arabicPeriod"/>
            </a:pPr>
            <a:r>
              <a:rPr lang="en-US" sz="1200" dirty="0"/>
              <a:t>Add </a:t>
            </a:r>
            <a:r>
              <a:rPr lang="en-US" sz="1200" dirty="0" err="1"/>
              <a:t>Filebeat</a:t>
            </a:r>
            <a:r>
              <a:rPr lang="en-US" sz="1200" dirty="0"/>
              <a:t> Index </a:t>
            </a:r>
            <a:r>
              <a:rPr lang="en-US" sz="1200" dirty="0" smtClean="0"/>
              <a:t>Template</a:t>
            </a:r>
          </a:p>
          <a:p>
            <a:pPr marL="800100" lvl="1" indent="-342900">
              <a:buFont typeface="+mj-lt"/>
              <a:buAutoNum type="arabicPeriod"/>
            </a:pPr>
            <a:r>
              <a:rPr lang="en-US" sz="1200" dirty="0" smtClean="0"/>
              <a:t>Start using Kabana</a:t>
            </a:r>
          </a:p>
          <a:p>
            <a:pPr marL="800100" lvl="1" indent="-342900">
              <a:buFont typeface="+mj-lt"/>
              <a:buAutoNum type="arabicPeriod"/>
            </a:pPr>
            <a:endParaRPr lang="en-US" sz="1200" dirty="0" smtClean="0"/>
          </a:p>
          <a:p>
            <a:pPr marL="0" indent="0">
              <a:buNone/>
            </a:pPr>
            <a:r>
              <a:rPr lang="en-US" sz="1100" i="1" dirty="0" smtClean="0"/>
              <a:t>* Time to complete results may vary</a:t>
            </a:r>
          </a:p>
          <a:p>
            <a:pPr marL="800100" lvl="1" indent="-342900">
              <a:buFont typeface="+mj-lt"/>
              <a:buAutoNum type="arabicPeriod"/>
            </a:pPr>
            <a:endParaRPr lang="en-US" sz="1200" dirty="0" smtClean="0"/>
          </a:p>
          <a:p>
            <a:endParaRPr lang="en-US" sz="2400" dirty="0" smtClean="0"/>
          </a:p>
          <a:p>
            <a:pPr lvl="1"/>
            <a:endParaRPr lang="en-US" sz="1800" dirty="0"/>
          </a:p>
        </p:txBody>
      </p:sp>
    </p:spTree>
    <p:extLst>
      <p:ext uri="{BB962C8B-B14F-4D97-AF65-F5344CB8AC3E}">
        <p14:creationId xmlns:p14="http://schemas.microsoft.com/office/powerpoint/2010/main" val="30438402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ELK Server Install – Elastic Components</a:t>
            </a:r>
            <a:endParaRPr lang="en-US" dirty="0"/>
          </a:p>
        </p:txBody>
      </p:sp>
      <p:sp>
        <p:nvSpPr>
          <p:cNvPr id="3" name="Content Placeholder 2"/>
          <p:cNvSpPr>
            <a:spLocks noGrp="1"/>
          </p:cNvSpPr>
          <p:nvPr>
            <p:ph idx="1"/>
          </p:nvPr>
        </p:nvSpPr>
        <p:spPr>
          <a:xfrm>
            <a:off x="838200" y="1463675"/>
            <a:ext cx="8820150" cy="4965700"/>
          </a:xfrm>
        </p:spPr>
        <p:txBody>
          <a:bodyPr>
            <a:normAutofit lnSpcReduction="10000"/>
          </a:bodyPr>
          <a:lstStyle/>
          <a:p>
            <a:pPr marL="342900" indent="-342900">
              <a:buFont typeface="+mj-lt"/>
              <a:buAutoNum type="arabicPeriod"/>
            </a:pPr>
            <a:r>
              <a:rPr lang="en-US" sz="1600" dirty="0"/>
              <a:t>Install </a:t>
            </a:r>
            <a:r>
              <a:rPr lang="en-US" sz="1600" dirty="0" smtClean="0"/>
              <a:t>Java</a:t>
            </a:r>
            <a:br>
              <a:rPr lang="en-US" sz="1600" dirty="0" smtClean="0"/>
            </a:br>
            <a:r>
              <a:rPr lang="en-US" sz="1600" dirty="0" smtClean="0"/>
              <a:t>Typically install Oracle Java 8 via your preferred package manager. </a:t>
            </a:r>
            <a:r>
              <a:rPr lang="en-US" sz="1600" dirty="0" err="1" smtClean="0"/>
              <a:t>OpenJDK</a:t>
            </a:r>
            <a:r>
              <a:rPr lang="en-US" sz="1600" dirty="0" smtClean="0"/>
              <a:t> should work as well. </a:t>
            </a:r>
            <a:br>
              <a:rPr lang="en-US" sz="1600" dirty="0" smtClean="0"/>
            </a:br>
            <a:endParaRPr lang="en-US" sz="1600" dirty="0"/>
          </a:p>
          <a:p>
            <a:pPr marL="342900" indent="-342900">
              <a:buFont typeface="+mj-lt"/>
              <a:buAutoNum type="arabicPeriod"/>
            </a:pPr>
            <a:r>
              <a:rPr lang="en-US" sz="1600" dirty="0"/>
              <a:t>Install </a:t>
            </a:r>
            <a:r>
              <a:rPr lang="en-US" sz="1600" dirty="0" err="1" smtClean="0"/>
              <a:t>Elasticsearch</a:t>
            </a:r>
            <a:r>
              <a:rPr lang="en-US" sz="1600" dirty="0" smtClean="0"/>
              <a:t/>
            </a:r>
            <a:br>
              <a:rPr lang="en-US" sz="1600" dirty="0" smtClean="0"/>
            </a:br>
            <a:r>
              <a:rPr lang="en-US" sz="1600" dirty="0" err="1" smtClean="0"/>
              <a:t>Elasticsearch</a:t>
            </a:r>
            <a:r>
              <a:rPr lang="en-US" sz="1600" dirty="0" smtClean="0"/>
              <a:t> can be installed via the package manager, add the elastic GPG Key and the repository, then install it. Literally no configuration is needed to make it work enough for ELK Stack.  </a:t>
            </a:r>
            <a:r>
              <a:rPr lang="en-US" sz="1600" i="1" dirty="0" smtClean="0"/>
              <a:t>*except step 6 below</a:t>
            </a:r>
            <a:r>
              <a:rPr lang="en-US" sz="1600" dirty="0" smtClean="0"/>
              <a:t/>
            </a:r>
            <a:br>
              <a:rPr lang="en-US" sz="1600" dirty="0" smtClean="0"/>
            </a:br>
            <a:endParaRPr lang="en-US" sz="1600" dirty="0"/>
          </a:p>
          <a:p>
            <a:pPr marL="342900" indent="-342900">
              <a:buFont typeface="+mj-lt"/>
              <a:buAutoNum type="arabicPeriod"/>
            </a:pPr>
            <a:r>
              <a:rPr lang="en-US" sz="1600" dirty="0"/>
              <a:t>Install </a:t>
            </a:r>
            <a:r>
              <a:rPr lang="en-US" sz="1600" dirty="0" err="1" smtClean="0"/>
              <a:t>Logstash</a:t>
            </a:r>
            <a:r>
              <a:rPr lang="en-US" sz="1600" dirty="0" smtClean="0"/>
              <a:t/>
            </a:r>
            <a:br>
              <a:rPr lang="en-US" sz="1600" dirty="0" smtClean="0"/>
            </a:br>
            <a:r>
              <a:rPr lang="en-US" sz="1600" dirty="0" smtClean="0"/>
              <a:t>Installed from the same repository as </a:t>
            </a:r>
            <a:r>
              <a:rPr lang="en-US" sz="1600" dirty="0" err="1" smtClean="0"/>
              <a:t>Elasticsearch</a:t>
            </a:r>
            <a:r>
              <a:rPr lang="en-US" sz="1600" dirty="0" smtClean="0"/>
              <a:t>.</a:t>
            </a:r>
            <a:br>
              <a:rPr lang="en-US" sz="1600" dirty="0" smtClean="0"/>
            </a:br>
            <a:endParaRPr lang="en-US" sz="1600" dirty="0"/>
          </a:p>
          <a:p>
            <a:pPr marL="342900" indent="-342900">
              <a:buFont typeface="+mj-lt"/>
              <a:buAutoNum type="arabicPeriod"/>
            </a:pPr>
            <a:r>
              <a:rPr lang="en-US" sz="1600" dirty="0"/>
              <a:t>Create SSL </a:t>
            </a:r>
            <a:r>
              <a:rPr lang="en-US" sz="1600" dirty="0" smtClean="0"/>
              <a:t>Certificate</a:t>
            </a:r>
            <a:br>
              <a:rPr lang="en-US" sz="1600" dirty="0" smtClean="0"/>
            </a:br>
            <a:r>
              <a:rPr lang="en-US" sz="1600" dirty="0" err="1" smtClean="0"/>
              <a:t>Filebeats</a:t>
            </a:r>
            <a:r>
              <a:rPr lang="en-US" sz="1600" dirty="0" smtClean="0"/>
              <a:t> Requires an SSL certificate and </a:t>
            </a:r>
            <a:r>
              <a:rPr lang="en-US" sz="1600" dirty="0" err="1" smtClean="0"/>
              <a:t>keypair</a:t>
            </a:r>
            <a:r>
              <a:rPr lang="en-US" sz="1600" dirty="0" smtClean="0"/>
              <a:t>. This will be used to verify the identity of the ELK Server.</a:t>
            </a:r>
            <a:br>
              <a:rPr lang="en-US" sz="1600" dirty="0" smtClean="0"/>
            </a:br>
            <a:endParaRPr lang="en-US" sz="1600" dirty="0" smtClean="0"/>
          </a:p>
          <a:p>
            <a:pPr marL="342900" indent="-342900">
              <a:buFont typeface="+mj-lt"/>
              <a:buAutoNum type="arabicPeriod"/>
            </a:pPr>
            <a:r>
              <a:rPr lang="en-US" sz="1600" dirty="0" smtClean="0"/>
              <a:t>Configure </a:t>
            </a:r>
            <a:r>
              <a:rPr lang="en-US" sz="1600" dirty="0" err="1" smtClean="0"/>
              <a:t>Logstash</a:t>
            </a:r>
            <a:r>
              <a:rPr lang="en-US" sz="1600" dirty="0" smtClean="0"/>
              <a:t/>
            </a:r>
            <a:br>
              <a:rPr lang="en-US" sz="1600" dirty="0" smtClean="0"/>
            </a:br>
            <a:r>
              <a:rPr lang="en-US" sz="1600" dirty="0" smtClean="0"/>
              <a:t>Add beats input, syslog filter, and </a:t>
            </a:r>
            <a:r>
              <a:rPr lang="en-US" sz="1600" dirty="0" err="1" smtClean="0"/>
              <a:t>elasticsearch</a:t>
            </a:r>
            <a:r>
              <a:rPr lang="en-US" sz="1600" dirty="0" smtClean="0"/>
              <a:t> output. </a:t>
            </a:r>
            <a:r>
              <a:rPr lang="en-US" sz="1600" dirty="0"/>
              <a:t/>
            </a:r>
            <a:br>
              <a:rPr lang="en-US" sz="1600" dirty="0"/>
            </a:br>
            <a:r>
              <a:rPr lang="en-US" sz="1600" dirty="0" smtClean="0"/>
              <a:t/>
            </a:r>
            <a:br>
              <a:rPr lang="en-US" sz="1600" dirty="0" smtClean="0"/>
            </a:br>
            <a:r>
              <a:rPr lang="en-US" sz="1600" dirty="0" smtClean="0"/>
              <a:t/>
            </a:r>
            <a:br>
              <a:rPr lang="en-US" sz="1600" dirty="0" smtClean="0"/>
            </a:br>
            <a:endParaRPr lang="en-US" sz="1600" dirty="0"/>
          </a:p>
        </p:txBody>
      </p:sp>
    </p:spTree>
    <p:extLst>
      <p:ext uri="{BB962C8B-B14F-4D97-AF65-F5344CB8AC3E}">
        <p14:creationId xmlns:p14="http://schemas.microsoft.com/office/powerpoint/2010/main" val="3327872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Logstash</a:t>
            </a:r>
            <a:r>
              <a:rPr lang="en-US" dirty="0" smtClean="0"/>
              <a:t> Configuration Examples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716282665"/>
              </p:ext>
            </p:extLst>
          </p:nvPr>
        </p:nvGraphicFramePr>
        <p:xfrm>
          <a:off x="115687" y="3850458"/>
          <a:ext cx="11714363" cy="2891984"/>
        </p:xfrm>
        <a:graphic>
          <a:graphicData uri="http://schemas.openxmlformats.org/presentationml/2006/ole">
            <mc:AlternateContent xmlns:mc="http://schemas.openxmlformats.org/markup-compatibility/2006">
              <mc:Choice xmlns:v="urn:schemas-microsoft-com:vml" Requires="v">
                <p:oleObj spid="_x0000_s14402" name="Image" r:id="rId4" imgW="18666360" imgH="4609440" progId="Photoshop.Image.13">
                  <p:embed/>
                </p:oleObj>
              </mc:Choice>
              <mc:Fallback>
                <p:oleObj name="Image" r:id="rId4" imgW="18666360" imgH="4609440" progId="Photoshop.Image.13">
                  <p:embed/>
                  <p:pic>
                    <p:nvPicPr>
                      <p:cNvPr id="0" name=""/>
                      <p:cNvPicPr/>
                      <p:nvPr/>
                    </p:nvPicPr>
                    <p:blipFill>
                      <a:blip r:embed="rId5"/>
                      <a:stretch>
                        <a:fillRect/>
                      </a:stretch>
                    </p:blipFill>
                    <p:spPr>
                      <a:xfrm>
                        <a:off x="115687" y="3850458"/>
                        <a:ext cx="11714363" cy="2891984"/>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01422914"/>
              </p:ext>
            </p:extLst>
          </p:nvPr>
        </p:nvGraphicFramePr>
        <p:xfrm>
          <a:off x="115687" y="1126605"/>
          <a:ext cx="6364287" cy="2462794"/>
        </p:xfrm>
        <a:graphic>
          <a:graphicData uri="http://schemas.openxmlformats.org/presentationml/2006/ole">
            <mc:AlternateContent xmlns:mc="http://schemas.openxmlformats.org/markup-compatibility/2006">
              <mc:Choice xmlns:v="urn:schemas-microsoft-com:vml" Requires="v">
                <p:oleObj spid="_x0000_s14403" name="Image" r:id="rId6" imgW="8139600" imgH="3148920" progId="Photoshop.Image.13">
                  <p:embed/>
                </p:oleObj>
              </mc:Choice>
              <mc:Fallback>
                <p:oleObj name="Image" r:id="rId6" imgW="8139600" imgH="3148920" progId="Photoshop.Image.13">
                  <p:embed/>
                  <p:pic>
                    <p:nvPicPr>
                      <p:cNvPr id="0" name=""/>
                      <p:cNvPicPr/>
                      <p:nvPr/>
                    </p:nvPicPr>
                    <p:blipFill>
                      <a:blip r:embed="rId7"/>
                      <a:stretch>
                        <a:fillRect/>
                      </a:stretch>
                    </p:blipFill>
                    <p:spPr>
                      <a:xfrm>
                        <a:off x="115687" y="1126605"/>
                        <a:ext cx="6364287" cy="2462794"/>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02343129"/>
              </p:ext>
            </p:extLst>
          </p:nvPr>
        </p:nvGraphicFramePr>
        <p:xfrm>
          <a:off x="7508451" y="1126605"/>
          <a:ext cx="4321599" cy="2462212"/>
        </p:xfrm>
        <a:graphic>
          <a:graphicData uri="http://schemas.openxmlformats.org/presentationml/2006/ole">
            <mc:AlternateContent xmlns:mc="http://schemas.openxmlformats.org/markup-compatibility/2006">
              <mc:Choice xmlns:v="urn:schemas-microsoft-com:vml" Requires="v">
                <p:oleObj spid="_x0000_s14404" name="Image" r:id="rId8" imgW="5929920" imgH="3377520" progId="Photoshop.Image.13">
                  <p:embed/>
                </p:oleObj>
              </mc:Choice>
              <mc:Fallback>
                <p:oleObj name="Image" r:id="rId8" imgW="5929920" imgH="3377520" progId="Photoshop.Image.13">
                  <p:embed/>
                  <p:pic>
                    <p:nvPicPr>
                      <p:cNvPr id="0" name=""/>
                      <p:cNvPicPr/>
                      <p:nvPr/>
                    </p:nvPicPr>
                    <p:blipFill>
                      <a:blip r:embed="rId9"/>
                      <a:stretch>
                        <a:fillRect/>
                      </a:stretch>
                    </p:blipFill>
                    <p:spPr>
                      <a:xfrm>
                        <a:off x="7508451" y="1126605"/>
                        <a:ext cx="4321599" cy="2462212"/>
                      </a:xfrm>
                      <a:prstGeom prst="rect">
                        <a:avLst/>
                      </a:prstGeom>
                    </p:spPr>
                  </p:pic>
                </p:oleObj>
              </mc:Fallback>
            </mc:AlternateContent>
          </a:graphicData>
        </a:graphic>
      </p:graphicFrame>
      <p:sp>
        <p:nvSpPr>
          <p:cNvPr id="14" name="Down Arrow 13"/>
          <p:cNvSpPr/>
          <p:nvPr/>
        </p:nvSpPr>
        <p:spPr>
          <a:xfrm>
            <a:off x="2933699" y="3550717"/>
            <a:ext cx="600075" cy="29974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 name="Down Arrow 14"/>
          <p:cNvSpPr/>
          <p:nvPr/>
        </p:nvSpPr>
        <p:spPr>
          <a:xfrm rot="10800000">
            <a:off x="9669250" y="3550135"/>
            <a:ext cx="600075" cy="29974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39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ELK Server Install – </a:t>
            </a:r>
            <a:r>
              <a:rPr lang="en-US" dirty="0" err="1" smtClean="0"/>
              <a:t>Kibana</a:t>
            </a:r>
            <a:r>
              <a:rPr lang="en-US" dirty="0" smtClean="0"/>
              <a:t> Install</a:t>
            </a:r>
            <a:endParaRPr lang="en-US" dirty="0"/>
          </a:p>
        </p:txBody>
      </p:sp>
      <p:sp>
        <p:nvSpPr>
          <p:cNvPr id="4" name="Content Placeholder 2"/>
          <p:cNvSpPr>
            <a:spLocks noGrp="1"/>
          </p:cNvSpPr>
          <p:nvPr>
            <p:ph idx="1"/>
          </p:nvPr>
        </p:nvSpPr>
        <p:spPr>
          <a:xfrm>
            <a:off x="838200" y="1825625"/>
            <a:ext cx="6305550" cy="4470400"/>
          </a:xfrm>
        </p:spPr>
        <p:txBody>
          <a:bodyPr/>
          <a:lstStyle/>
          <a:p>
            <a:pPr marL="342900" indent="-342900">
              <a:buFont typeface="+mj-lt"/>
              <a:buAutoNum type="arabicPeriod"/>
            </a:pPr>
            <a:r>
              <a:rPr lang="en-US" sz="1600" dirty="0" smtClean="0"/>
              <a:t>Install </a:t>
            </a:r>
            <a:r>
              <a:rPr lang="en-US" sz="1600" dirty="0" err="1" smtClean="0"/>
              <a:t>Kibana</a:t>
            </a:r>
            <a:r>
              <a:rPr lang="en-US" sz="1600" dirty="0" smtClean="0"/>
              <a:t/>
            </a:r>
            <a:br>
              <a:rPr lang="en-US" sz="1600" dirty="0" smtClean="0"/>
            </a:br>
            <a:r>
              <a:rPr lang="en-US" sz="1600" dirty="0" smtClean="0"/>
              <a:t>The elastic GPG should have been added during the initial install. Install from the package manager.</a:t>
            </a:r>
            <a:br>
              <a:rPr lang="en-US" sz="1600" dirty="0" smtClean="0"/>
            </a:br>
            <a:endParaRPr lang="en-US" sz="1600" dirty="0" smtClean="0"/>
          </a:p>
          <a:p>
            <a:pPr marL="342900" indent="-342900">
              <a:buFont typeface="+mj-lt"/>
              <a:buAutoNum type="arabicPeriod"/>
            </a:pPr>
            <a:r>
              <a:rPr lang="en-US" sz="1600" dirty="0" smtClean="0"/>
              <a:t>Configure and Start </a:t>
            </a:r>
            <a:r>
              <a:rPr lang="en-US" sz="1600" dirty="0" err="1" smtClean="0"/>
              <a:t>Kibana</a:t>
            </a:r>
            <a:r>
              <a:rPr lang="en-US" sz="1600" dirty="0" smtClean="0"/>
              <a:t/>
            </a:r>
            <a:br>
              <a:rPr lang="en-US" sz="1600" dirty="0" smtClean="0"/>
            </a:br>
            <a:r>
              <a:rPr lang="en-US" sz="1600" dirty="0" smtClean="0"/>
              <a:t>In the </a:t>
            </a:r>
            <a:r>
              <a:rPr lang="en-US" sz="1600" dirty="0" err="1" smtClean="0"/>
              <a:t>kibana.yml</a:t>
            </a:r>
            <a:r>
              <a:rPr lang="en-US" sz="1600" dirty="0" smtClean="0"/>
              <a:t> change </a:t>
            </a:r>
            <a:r>
              <a:rPr lang="en-US" sz="1600" dirty="0" err="1" smtClean="0"/>
              <a:t>server.host</a:t>
            </a:r>
            <a:r>
              <a:rPr lang="en-US" sz="1600" dirty="0" smtClean="0"/>
              <a:t> to be localhost only, because </a:t>
            </a:r>
            <a:r>
              <a:rPr lang="en-US" sz="1600" dirty="0" err="1" smtClean="0"/>
              <a:t>nginx</a:t>
            </a:r>
            <a:r>
              <a:rPr lang="en-US" sz="1600" dirty="0" smtClean="0"/>
              <a:t> will be connect to it via localhost.</a:t>
            </a:r>
            <a:br>
              <a:rPr lang="en-US" sz="1600" dirty="0" smtClean="0"/>
            </a:br>
            <a:endParaRPr lang="en-US" sz="1600" dirty="0" smtClean="0"/>
          </a:p>
          <a:p>
            <a:pPr marL="342900" indent="-342900">
              <a:buFont typeface="+mj-lt"/>
              <a:buAutoNum type="arabicPeriod"/>
            </a:pPr>
            <a:r>
              <a:rPr lang="en-US" sz="1600" dirty="0" smtClean="0"/>
              <a:t>Install Nginx</a:t>
            </a:r>
            <a:br>
              <a:rPr lang="en-US" sz="1600" dirty="0" smtClean="0"/>
            </a:br>
            <a:r>
              <a:rPr lang="en-US" sz="1600" dirty="0" smtClean="0"/>
              <a:t>Typical Nginx install, you may want apache2-utils which provides </a:t>
            </a:r>
            <a:r>
              <a:rPr lang="en-US" sz="1600" dirty="0" err="1" smtClean="0"/>
              <a:t>htpasswd</a:t>
            </a:r>
            <a:r>
              <a:rPr lang="en-US" sz="1600" dirty="0" smtClean="0"/>
              <a:t>. </a:t>
            </a:r>
            <a:br>
              <a:rPr lang="en-US" sz="1600" dirty="0" smtClean="0"/>
            </a:br>
            <a:endParaRPr lang="en-US" sz="1600" dirty="0" smtClean="0"/>
          </a:p>
          <a:p>
            <a:pPr marL="342900" indent="-342900">
              <a:buFont typeface="+mj-lt"/>
              <a:buAutoNum type="arabicPeriod"/>
            </a:pPr>
            <a:r>
              <a:rPr lang="en-US" sz="1600" dirty="0" smtClean="0"/>
              <a:t>Configure and Start Nginx</a:t>
            </a:r>
            <a:br>
              <a:rPr lang="en-US" sz="1600" dirty="0" smtClean="0"/>
            </a:br>
            <a:r>
              <a:rPr lang="en-US" sz="1600" dirty="0" smtClean="0"/>
              <a:t>Basic Nginx proxy configuration, </a:t>
            </a:r>
            <a:r>
              <a:rPr lang="en-US" sz="1600" dirty="0" err="1" smtClean="0"/>
              <a:t>Kibana</a:t>
            </a:r>
            <a:r>
              <a:rPr lang="en-US" sz="1600" dirty="0" smtClean="0"/>
              <a:t> handles the requests.</a:t>
            </a:r>
            <a:endParaRPr lang="en-US" sz="1600" dirty="0"/>
          </a:p>
        </p:txBody>
      </p:sp>
      <p:graphicFrame>
        <p:nvGraphicFramePr>
          <p:cNvPr id="6" name="Object 5"/>
          <p:cNvGraphicFramePr>
            <a:graphicFrameLocks noChangeAspect="1"/>
          </p:cNvGraphicFramePr>
          <p:nvPr>
            <p:extLst>
              <p:ext uri="{D42A27DB-BD31-4B8C-83A1-F6EECF244321}">
                <p14:modId xmlns:p14="http://schemas.microsoft.com/office/powerpoint/2010/main" val="1858297087"/>
              </p:ext>
            </p:extLst>
          </p:nvPr>
        </p:nvGraphicFramePr>
        <p:xfrm>
          <a:off x="7454074" y="1200150"/>
          <a:ext cx="4602989" cy="4257675"/>
        </p:xfrm>
        <a:graphic>
          <a:graphicData uri="http://schemas.openxmlformats.org/presentationml/2006/ole">
            <mc:AlternateContent xmlns:mc="http://schemas.openxmlformats.org/markup-compatibility/2006">
              <mc:Choice xmlns:v="urn:schemas-microsoft-com:vml" Requires="v">
                <p:oleObj spid="_x0000_s22548" name="Image" r:id="rId3" imgW="6095160" imgH="5637960" progId="Photoshop.Image.13">
                  <p:embed/>
                </p:oleObj>
              </mc:Choice>
              <mc:Fallback>
                <p:oleObj name="Image" r:id="rId3" imgW="6095160" imgH="5637960" progId="Photoshop.Image.13">
                  <p:embed/>
                  <p:pic>
                    <p:nvPicPr>
                      <p:cNvPr id="0" name=""/>
                      <p:cNvPicPr/>
                      <p:nvPr/>
                    </p:nvPicPr>
                    <p:blipFill>
                      <a:blip r:embed="rId4"/>
                      <a:stretch>
                        <a:fillRect/>
                      </a:stretch>
                    </p:blipFill>
                    <p:spPr>
                      <a:xfrm>
                        <a:off x="7454074" y="1200150"/>
                        <a:ext cx="4602989" cy="4257675"/>
                      </a:xfrm>
                      <a:prstGeom prst="rect">
                        <a:avLst/>
                      </a:prstGeom>
                    </p:spPr>
                  </p:pic>
                </p:oleObj>
              </mc:Fallback>
            </mc:AlternateContent>
          </a:graphicData>
        </a:graphic>
      </p:graphicFrame>
    </p:spTree>
    <p:extLst>
      <p:ext uri="{BB962C8B-B14F-4D97-AF65-F5344CB8AC3E}">
        <p14:creationId xmlns:p14="http://schemas.microsoft.com/office/powerpoint/2010/main" val="13796662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ELK Install – Client Stack</a:t>
            </a:r>
            <a:endParaRPr lang="en-US" dirty="0"/>
          </a:p>
        </p:txBody>
      </p:sp>
      <p:sp>
        <p:nvSpPr>
          <p:cNvPr id="4" name="Content Placeholder 2"/>
          <p:cNvSpPr>
            <a:spLocks noGrp="1"/>
          </p:cNvSpPr>
          <p:nvPr>
            <p:ph idx="1"/>
          </p:nvPr>
        </p:nvSpPr>
        <p:spPr>
          <a:xfrm>
            <a:off x="838200" y="1454149"/>
            <a:ext cx="5972175" cy="4775201"/>
          </a:xfrm>
        </p:spPr>
        <p:txBody>
          <a:bodyPr/>
          <a:lstStyle/>
          <a:p>
            <a:pPr marL="342900" indent="-342900">
              <a:buFont typeface="+mj-lt"/>
              <a:buAutoNum type="arabicPeriod"/>
            </a:pPr>
            <a:r>
              <a:rPr lang="en-US" sz="1600" dirty="0"/>
              <a:t>Copy SSL Certificate in from </a:t>
            </a:r>
            <a:r>
              <a:rPr lang="en-US" sz="1600" dirty="0" smtClean="0"/>
              <a:t>Server</a:t>
            </a:r>
            <a:br>
              <a:rPr lang="en-US" sz="1600" dirty="0" smtClean="0"/>
            </a:br>
            <a:r>
              <a:rPr lang="en-US" sz="1600" dirty="0" smtClean="0"/>
              <a:t>You will want to place the </a:t>
            </a:r>
            <a:r>
              <a:rPr lang="en-US" sz="1600" dirty="0" err="1" smtClean="0"/>
              <a:t>crt</a:t>
            </a:r>
            <a:r>
              <a:rPr lang="en-US" sz="1600" dirty="0" smtClean="0"/>
              <a:t> file from the certificate you generated in in </a:t>
            </a:r>
            <a:r>
              <a:rPr lang="en-US" sz="1600" dirty="0"/>
              <a:t>/</a:t>
            </a:r>
            <a:r>
              <a:rPr lang="en-US" sz="1600" dirty="0" err="1"/>
              <a:t>etc</a:t>
            </a:r>
            <a:r>
              <a:rPr lang="en-US" sz="1600" dirty="0"/>
              <a:t>/</a:t>
            </a:r>
            <a:r>
              <a:rPr lang="en-US" sz="1600" dirty="0" err="1"/>
              <a:t>pki</a:t>
            </a:r>
            <a:r>
              <a:rPr lang="en-US" sz="1600" dirty="0"/>
              <a:t>/</a:t>
            </a:r>
            <a:r>
              <a:rPr lang="en-US" sz="1600" dirty="0" err="1"/>
              <a:t>tls</a:t>
            </a:r>
            <a:r>
              <a:rPr lang="en-US" sz="1600" dirty="0"/>
              <a:t>/certs</a:t>
            </a:r>
            <a:r>
              <a:rPr lang="en-US" sz="1600" dirty="0" smtClean="0"/>
              <a:t>/</a:t>
            </a:r>
            <a:br>
              <a:rPr lang="en-US" sz="1600" dirty="0" smtClean="0"/>
            </a:br>
            <a:endParaRPr lang="en-US" sz="1600" dirty="0"/>
          </a:p>
          <a:p>
            <a:pPr marL="342900" indent="-342900">
              <a:buFont typeface="+mj-lt"/>
              <a:buAutoNum type="arabicPeriod"/>
            </a:pPr>
            <a:r>
              <a:rPr lang="en-US" sz="1600" dirty="0" smtClean="0"/>
              <a:t>Install Elastic Beats</a:t>
            </a:r>
            <a:br>
              <a:rPr lang="en-US" sz="1600" dirty="0" smtClean="0"/>
            </a:br>
            <a:r>
              <a:rPr lang="en-US" sz="1600" dirty="0" smtClean="0"/>
              <a:t>As before, you will need to add the GPG Key and Repository before installing any of the beats. Install the </a:t>
            </a:r>
            <a:r>
              <a:rPr lang="en-US" sz="1600" dirty="0" err="1" smtClean="0"/>
              <a:t>filebeat</a:t>
            </a:r>
            <a:r>
              <a:rPr lang="en-US" sz="1600" dirty="0" smtClean="0"/>
              <a:t> package and move onto the configuration.</a:t>
            </a:r>
            <a:br>
              <a:rPr lang="en-US" sz="1600" dirty="0" smtClean="0"/>
            </a:br>
            <a:endParaRPr lang="en-US" sz="1600" dirty="0" smtClean="0"/>
          </a:p>
          <a:p>
            <a:pPr marL="342900" indent="-342900">
              <a:buFont typeface="+mj-lt"/>
              <a:buAutoNum type="arabicPeriod"/>
            </a:pPr>
            <a:r>
              <a:rPr lang="en-US" sz="1600" dirty="0" smtClean="0"/>
              <a:t>Configure and Start </a:t>
            </a:r>
            <a:r>
              <a:rPr lang="en-US" sz="1600" dirty="0" err="1" smtClean="0"/>
              <a:t>Filebeat</a:t>
            </a:r>
            <a:r>
              <a:rPr lang="en-US" sz="1600" dirty="0" smtClean="0"/>
              <a:t> for logs</a:t>
            </a:r>
            <a:br>
              <a:rPr lang="en-US" sz="1600" dirty="0" smtClean="0"/>
            </a:br>
            <a:r>
              <a:rPr lang="en-US" sz="1600" dirty="0" smtClean="0"/>
              <a:t>Take a look at the /</a:t>
            </a:r>
            <a:r>
              <a:rPr lang="en-US" sz="1600" dirty="0" err="1" smtClean="0"/>
              <a:t>etc</a:t>
            </a:r>
            <a:r>
              <a:rPr lang="en-US" sz="1600" dirty="0" smtClean="0"/>
              <a:t>/</a:t>
            </a:r>
            <a:r>
              <a:rPr lang="en-US" sz="1600" dirty="0" err="1" smtClean="0"/>
              <a:t>filebeat</a:t>
            </a:r>
            <a:r>
              <a:rPr lang="en-US" sz="1600" dirty="0" smtClean="0"/>
              <a:t>/</a:t>
            </a:r>
            <a:r>
              <a:rPr lang="en-US" sz="1600" dirty="0" err="1" smtClean="0"/>
              <a:t>filebeat.yml</a:t>
            </a:r>
            <a:r>
              <a:rPr lang="en-US" sz="1600" dirty="0" smtClean="0"/>
              <a:t> and modify the sections according to the Digital Ocean blog article.</a:t>
            </a:r>
          </a:p>
          <a:p>
            <a:pPr lvl="1"/>
            <a:r>
              <a:rPr lang="en-US" sz="1200" dirty="0" smtClean="0"/>
              <a:t>Modify Prospectors to include /</a:t>
            </a:r>
            <a:r>
              <a:rPr lang="en-US" sz="1200" dirty="0" err="1" smtClean="0"/>
              <a:t>var</a:t>
            </a:r>
            <a:r>
              <a:rPr lang="en-US" sz="1200" dirty="0" smtClean="0"/>
              <a:t>/log/secure and /</a:t>
            </a:r>
            <a:r>
              <a:rPr lang="en-US" sz="1200" dirty="0" err="1" smtClean="0"/>
              <a:t>var</a:t>
            </a:r>
            <a:r>
              <a:rPr lang="en-US" sz="1200" dirty="0" smtClean="0"/>
              <a:t>/log/messages</a:t>
            </a:r>
          </a:p>
          <a:p>
            <a:pPr lvl="1"/>
            <a:r>
              <a:rPr lang="en-US" sz="1200" dirty="0" smtClean="0"/>
              <a:t>Modify the document type for these to be syslog  *</a:t>
            </a:r>
            <a:r>
              <a:rPr lang="en-US" sz="1200" i="1" dirty="0" smtClean="0"/>
              <a:t>Matches </a:t>
            </a:r>
            <a:r>
              <a:rPr lang="en-US" sz="1200" i="1" dirty="0" err="1" smtClean="0"/>
              <a:t>Logstash</a:t>
            </a:r>
            <a:r>
              <a:rPr lang="en-US" sz="1200" i="1" dirty="0" smtClean="0"/>
              <a:t> type</a:t>
            </a:r>
          </a:p>
          <a:p>
            <a:pPr lvl="1"/>
            <a:r>
              <a:rPr lang="en-US" sz="1200" dirty="0" smtClean="0"/>
              <a:t>Modify the </a:t>
            </a:r>
            <a:r>
              <a:rPr lang="en-US" sz="1200" dirty="0" err="1" smtClean="0"/>
              <a:t>logstash</a:t>
            </a:r>
            <a:r>
              <a:rPr lang="en-US" sz="1200" dirty="0" smtClean="0"/>
              <a:t> host to reflect your </a:t>
            </a:r>
            <a:r>
              <a:rPr lang="en-US" sz="1200" dirty="0" err="1" smtClean="0"/>
              <a:t>logstash</a:t>
            </a:r>
            <a:r>
              <a:rPr lang="en-US" sz="1200" dirty="0" smtClean="0"/>
              <a:t> server</a:t>
            </a:r>
          </a:p>
          <a:p>
            <a:pPr lvl="1"/>
            <a:r>
              <a:rPr lang="en-US" sz="1200" dirty="0" smtClean="0"/>
              <a:t>Add your certificate path to the </a:t>
            </a:r>
            <a:r>
              <a:rPr lang="en-US" sz="1200" dirty="0" err="1" smtClean="0"/>
              <a:t>tls</a:t>
            </a:r>
            <a:r>
              <a:rPr lang="en-US" sz="1200" dirty="0" smtClean="0"/>
              <a:t> section</a:t>
            </a:r>
          </a:p>
          <a:p>
            <a:pPr marL="457200" lvl="1" indent="0">
              <a:buNone/>
            </a:pPr>
            <a:endParaRPr lang="en-US" sz="1200" dirty="0" smtClean="0"/>
          </a:p>
          <a:p>
            <a:pPr marL="0" indent="0">
              <a:buNone/>
            </a:pPr>
            <a:endParaRPr lang="en-US" sz="1600" dirty="0"/>
          </a:p>
          <a:p>
            <a:pPr marL="0" indent="0">
              <a:buNone/>
            </a:pPr>
            <a:endParaRPr lang="en-US" sz="1600" dirty="0"/>
          </a:p>
        </p:txBody>
      </p:sp>
      <p:graphicFrame>
        <p:nvGraphicFramePr>
          <p:cNvPr id="6" name="Object 5"/>
          <p:cNvGraphicFramePr>
            <a:graphicFrameLocks noChangeAspect="1"/>
          </p:cNvGraphicFramePr>
          <p:nvPr>
            <p:extLst>
              <p:ext uri="{D42A27DB-BD31-4B8C-83A1-F6EECF244321}">
                <p14:modId xmlns:p14="http://schemas.microsoft.com/office/powerpoint/2010/main" val="158779782"/>
              </p:ext>
            </p:extLst>
          </p:nvPr>
        </p:nvGraphicFramePr>
        <p:xfrm>
          <a:off x="7292975" y="450850"/>
          <a:ext cx="4795838" cy="3911600"/>
        </p:xfrm>
        <a:graphic>
          <a:graphicData uri="http://schemas.openxmlformats.org/presentationml/2006/ole">
            <mc:AlternateContent xmlns:mc="http://schemas.openxmlformats.org/markup-compatibility/2006">
              <mc:Choice xmlns:v="urn:schemas-microsoft-com:vml" Requires="v">
                <p:oleObj spid="_x0000_s23572" name="Image" r:id="rId3" imgW="7225200" imgH="5891760" progId="Photoshop.Image.13">
                  <p:embed/>
                </p:oleObj>
              </mc:Choice>
              <mc:Fallback>
                <p:oleObj name="Image" r:id="rId3" imgW="7225200" imgH="5891760" progId="Photoshop.Image.13">
                  <p:embed/>
                  <p:pic>
                    <p:nvPicPr>
                      <p:cNvPr id="0" name=""/>
                      <p:cNvPicPr/>
                      <p:nvPr/>
                    </p:nvPicPr>
                    <p:blipFill>
                      <a:blip r:embed="rId4"/>
                      <a:stretch>
                        <a:fillRect/>
                      </a:stretch>
                    </p:blipFill>
                    <p:spPr>
                      <a:xfrm>
                        <a:off x="7292975" y="450850"/>
                        <a:ext cx="4795838" cy="3911600"/>
                      </a:xfrm>
                      <a:prstGeom prst="rect">
                        <a:avLst/>
                      </a:prstGeom>
                    </p:spPr>
                  </p:pic>
                </p:oleObj>
              </mc:Fallback>
            </mc:AlternateContent>
          </a:graphicData>
        </a:graphic>
      </p:graphicFrame>
    </p:spTree>
    <p:extLst>
      <p:ext uri="{BB962C8B-B14F-4D97-AF65-F5344CB8AC3E}">
        <p14:creationId xmlns:p14="http://schemas.microsoft.com/office/powerpoint/2010/main" val="2567567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762" y="525635"/>
            <a:ext cx="7171063" cy="4189585"/>
          </a:xfrm>
        </p:spPr>
        <p:txBody>
          <a:bodyPr>
            <a:normAutofit/>
          </a:bodyPr>
          <a:lstStyle/>
          <a:p>
            <a:pPr marL="0" indent="0">
              <a:buNone/>
              <a:defRPr/>
            </a:pPr>
            <a:r>
              <a:rPr lang="en-US" sz="4800" dirty="0"/>
              <a:t>Mathew Beane </a:t>
            </a:r>
          </a:p>
          <a:p>
            <a:pPr marL="0" indent="0">
              <a:buNone/>
              <a:defRPr/>
            </a:pPr>
            <a:r>
              <a:rPr lang="en-US" sz="3600" dirty="0"/>
              <a:t>@</a:t>
            </a:r>
            <a:r>
              <a:rPr lang="en-US" sz="3600" dirty="0" err="1"/>
              <a:t>aepod</a:t>
            </a:r>
            <a:endParaRPr lang="en-US" sz="3600" dirty="0"/>
          </a:p>
          <a:p>
            <a:pPr marL="0" indent="0">
              <a:buNone/>
              <a:defRPr/>
            </a:pPr>
            <a:r>
              <a:rPr lang="en-US" dirty="0"/>
              <a:t>Director of Systems Engineering - </a:t>
            </a:r>
            <a:r>
              <a:rPr lang="en-US" dirty="0" err="1"/>
              <a:t>Robofirm</a:t>
            </a:r>
            <a:r>
              <a:rPr lang="en-US" dirty="0"/>
              <a:t/>
            </a:r>
            <a:br>
              <a:rPr lang="en-US" dirty="0"/>
            </a:br>
            <a:endParaRPr lang="en-US" dirty="0" smtClean="0"/>
          </a:p>
          <a:p>
            <a:pPr marL="0" indent="0">
              <a:buNone/>
              <a:defRPr/>
            </a:pPr>
            <a:r>
              <a:rPr lang="en-US" dirty="0"/>
              <a:t>Magento Master and Certified </a:t>
            </a:r>
            <a:r>
              <a:rPr lang="en-US" dirty="0" smtClean="0"/>
              <a:t>Developer</a:t>
            </a:r>
            <a:br>
              <a:rPr lang="en-US" dirty="0" smtClean="0"/>
            </a:br>
            <a:r>
              <a:rPr lang="en-US" dirty="0" smtClean="0"/>
              <a:t>Zend </a:t>
            </a:r>
            <a:r>
              <a:rPr lang="en-US" dirty="0"/>
              <a:t>Z-Team Volunteer – Magento Division</a:t>
            </a:r>
            <a:br>
              <a:rPr lang="en-US" dirty="0"/>
            </a:br>
            <a:r>
              <a:rPr lang="en-US" dirty="0"/>
              <a:t>Family member – 3 Kids and a Wife</a:t>
            </a:r>
            <a:br>
              <a:rPr lang="en-US" dirty="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442321"/>
              </p:ext>
            </p:extLst>
          </p:nvPr>
        </p:nvGraphicFramePr>
        <p:xfrm>
          <a:off x="1384537" y="4699690"/>
          <a:ext cx="1905000" cy="1358900"/>
        </p:xfrm>
        <a:graphic>
          <a:graphicData uri="http://schemas.openxmlformats.org/presentationml/2006/ole">
            <mc:AlternateContent xmlns:mc="http://schemas.openxmlformats.org/markup-compatibility/2006">
              <mc:Choice xmlns:v="urn:schemas-microsoft-com:vml" Requires="v">
                <p:oleObj spid="_x0000_s9292" name="Image" r:id="rId4" imgW="1904760" imgH="1358640" progId="Photoshop.Image.13">
                  <p:embed/>
                </p:oleObj>
              </mc:Choice>
              <mc:Fallback>
                <p:oleObj name="Image" r:id="rId4" imgW="1904760" imgH="1358640" progId="Photoshop.Image.13">
                  <p:embed/>
                  <p:pic>
                    <p:nvPicPr>
                      <p:cNvPr id="0" name=""/>
                      <p:cNvPicPr/>
                      <p:nvPr/>
                    </p:nvPicPr>
                    <p:blipFill>
                      <a:blip r:embed="rId5"/>
                      <a:stretch>
                        <a:fillRect/>
                      </a:stretch>
                    </p:blipFill>
                    <p:spPr>
                      <a:xfrm>
                        <a:off x="1384537" y="4699690"/>
                        <a:ext cx="1905000" cy="1358900"/>
                      </a:xfrm>
                      <a:prstGeom prst="rect">
                        <a:avLst/>
                      </a:prstGeom>
                    </p:spPr>
                  </p:pic>
                </p:oleObj>
              </mc:Fallback>
            </mc:AlternateContent>
          </a:graphicData>
        </a:graphic>
      </p:graphicFrame>
      <p:pic>
        <p:nvPicPr>
          <p:cNvPr id="5" name="Picture 4" descr="http://static.zend.com/cmsdata/static-assets/img/zend-logo-big.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371" y="4699690"/>
            <a:ext cx="1071795"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5"/>
          <p:cNvGraphicFramePr>
            <a:graphicFrameLocks noChangeAspect="1"/>
          </p:cNvGraphicFramePr>
          <p:nvPr>
            <p:extLst>
              <p:ext uri="{D42A27DB-BD31-4B8C-83A1-F6EECF244321}">
                <p14:modId xmlns:p14="http://schemas.microsoft.com/office/powerpoint/2010/main" val="407011532"/>
              </p:ext>
            </p:extLst>
          </p:nvPr>
        </p:nvGraphicFramePr>
        <p:xfrm>
          <a:off x="8058151" y="720369"/>
          <a:ext cx="3761016" cy="5646547"/>
        </p:xfrm>
        <a:graphic>
          <a:graphicData uri="http://schemas.openxmlformats.org/presentationml/2006/ole">
            <mc:AlternateContent xmlns:mc="http://schemas.openxmlformats.org/markup-compatibility/2006">
              <mc:Choice xmlns:v="urn:schemas-microsoft-com:vml" Requires="v">
                <p:oleObj spid="_x0000_s9293" name="Image" r:id="rId7" imgW="1783080" imgH="2675880" progId="Photoshop.Image.13">
                  <p:embed/>
                </p:oleObj>
              </mc:Choice>
              <mc:Fallback>
                <p:oleObj name="Image" r:id="rId7" imgW="1783080" imgH="2675880" progId="Photoshop.Image.13">
                  <p:embed/>
                  <p:pic>
                    <p:nvPicPr>
                      <p:cNvPr id="0" name=""/>
                      <p:cNvPicPr/>
                      <p:nvPr/>
                    </p:nvPicPr>
                    <p:blipFill>
                      <a:blip r:embed="rId8"/>
                      <a:stretch>
                        <a:fillRect/>
                      </a:stretch>
                    </p:blipFill>
                    <p:spPr>
                      <a:xfrm>
                        <a:off x="8058151" y="720369"/>
                        <a:ext cx="3761016" cy="5646547"/>
                      </a:xfrm>
                      <a:prstGeom prst="rect">
                        <a:avLst/>
                      </a:prstGeom>
                    </p:spPr>
                  </p:pic>
                </p:oleObj>
              </mc:Fallback>
            </mc:AlternateContent>
          </a:graphicData>
        </a:graphic>
      </p:graphicFrame>
    </p:spTree>
    <p:extLst>
      <p:ext uri="{BB962C8B-B14F-4D97-AF65-F5344CB8AC3E}">
        <p14:creationId xmlns:p14="http://schemas.microsoft.com/office/powerpoint/2010/main" val="2682027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45085"/>
            <a:ext cx="10515600" cy="1325563"/>
          </a:xfrm>
        </p:spPr>
        <p:txBody>
          <a:bodyPr/>
          <a:lstStyle/>
          <a:p>
            <a:r>
              <a:rPr lang="en-US" dirty="0" err="1" smtClean="0"/>
              <a:t>Filebeats</a:t>
            </a:r>
            <a:r>
              <a:rPr lang="en-US" dirty="0" smtClean="0"/>
              <a:t> Configuration Examples</a:t>
            </a:r>
            <a:endParaRPr lang="en-US" dirty="0"/>
          </a:p>
        </p:txBody>
      </p:sp>
      <p:sp>
        <p:nvSpPr>
          <p:cNvPr id="3" name="Content Placeholder 2"/>
          <p:cNvSpPr>
            <a:spLocks noGrp="1"/>
          </p:cNvSpPr>
          <p:nvPr>
            <p:ph idx="1"/>
          </p:nvPr>
        </p:nvSpPr>
        <p:spPr>
          <a:xfrm>
            <a:off x="361950" y="1033463"/>
            <a:ext cx="7800975" cy="479425"/>
          </a:xfrm>
        </p:spPr>
        <p:txBody>
          <a:bodyPr>
            <a:normAutofit/>
          </a:bodyPr>
          <a:lstStyle/>
          <a:p>
            <a:r>
              <a:rPr lang="en-US" sz="2000" dirty="0"/>
              <a:t>https://</a:t>
            </a:r>
            <a:r>
              <a:rPr lang="en-US" sz="2000" dirty="0" smtClean="0"/>
              <a:t>gist.github.com/thisismitch/3429023e8438cc25b86c</a:t>
            </a:r>
          </a:p>
        </p:txBody>
      </p:sp>
      <p:graphicFrame>
        <p:nvGraphicFramePr>
          <p:cNvPr id="4" name="Object 3"/>
          <p:cNvGraphicFramePr>
            <a:graphicFrameLocks noChangeAspect="1"/>
          </p:cNvGraphicFramePr>
          <p:nvPr>
            <p:extLst>
              <p:ext uri="{D42A27DB-BD31-4B8C-83A1-F6EECF244321}">
                <p14:modId xmlns:p14="http://schemas.microsoft.com/office/powerpoint/2010/main" val="2171328285"/>
              </p:ext>
            </p:extLst>
          </p:nvPr>
        </p:nvGraphicFramePr>
        <p:xfrm>
          <a:off x="9140824" y="45085"/>
          <a:ext cx="2860675" cy="6650874"/>
        </p:xfrm>
        <a:graphic>
          <a:graphicData uri="http://schemas.openxmlformats.org/presentationml/2006/ole">
            <mc:AlternateContent xmlns:mc="http://schemas.openxmlformats.org/markup-compatibility/2006">
              <mc:Choice xmlns:v="urn:schemas-microsoft-com:vml" Requires="v">
                <p:oleObj spid="_x0000_s15415" name="Image" r:id="rId3" imgW="5130000" imgH="11923560" progId="Photoshop.Image.13">
                  <p:embed/>
                </p:oleObj>
              </mc:Choice>
              <mc:Fallback>
                <p:oleObj name="Image" r:id="rId3" imgW="5130000" imgH="11923560" progId="Photoshop.Image.13">
                  <p:embed/>
                  <p:pic>
                    <p:nvPicPr>
                      <p:cNvPr id="0" name=""/>
                      <p:cNvPicPr/>
                      <p:nvPr/>
                    </p:nvPicPr>
                    <p:blipFill>
                      <a:blip r:embed="rId4"/>
                      <a:stretch>
                        <a:fillRect/>
                      </a:stretch>
                    </p:blipFill>
                    <p:spPr>
                      <a:xfrm>
                        <a:off x="9140824" y="45085"/>
                        <a:ext cx="2860675" cy="665087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82810758"/>
              </p:ext>
            </p:extLst>
          </p:nvPr>
        </p:nvGraphicFramePr>
        <p:xfrm>
          <a:off x="585497" y="1567255"/>
          <a:ext cx="5581650" cy="4836846"/>
        </p:xfrm>
        <a:graphic>
          <a:graphicData uri="http://schemas.openxmlformats.org/presentationml/2006/ole">
            <mc:AlternateContent xmlns:mc="http://schemas.openxmlformats.org/markup-compatibility/2006">
              <mc:Choice xmlns:v="urn:schemas-microsoft-com:vml" Requires="v">
                <p:oleObj spid="_x0000_s15416" name="Image" r:id="rId5" imgW="8088840" imgH="7009200" progId="Photoshop.Image.13">
                  <p:embed/>
                </p:oleObj>
              </mc:Choice>
              <mc:Fallback>
                <p:oleObj name="Image" r:id="rId5" imgW="8088840" imgH="7009200" progId="Photoshop.Image.13">
                  <p:embed/>
                  <p:pic>
                    <p:nvPicPr>
                      <p:cNvPr id="0" name=""/>
                      <p:cNvPicPr/>
                      <p:nvPr/>
                    </p:nvPicPr>
                    <p:blipFill>
                      <a:blip r:embed="rId6"/>
                      <a:stretch>
                        <a:fillRect/>
                      </a:stretch>
                    </p:blipFill>
                    <p:spPr>
                      <a:xfrm>
                        <a:off x="585497" y="1567255"/>
                        <a:ext cx="5581650" cy="4836846"/>
                      </a:xfrm>
                      <a:prstGeom prst="rect">
                        <a:avLst/>
                      </a:prstGeom>
                    </p:spPr>
                  </p:pic>
                </p:oleObj>
              </mc:Fallback>
            </mc:AlternateContent>
          </a:graphicData>
        </a:graphic>
      </p:graphicFrame>
      <p:sp>
        <p:nvSpPr>
          <p:cNvPr id="9" name="TextBox 8"/>
          <p:cNvSpPr txBox="1"/>
          <p:nvPr/>
        </p:nvSpPr>
        <p:spPr>
          <a:xfrm>
            <a:off x="5217464" y="1695450"/>
            <a:ext cx="633122" cy="338554"/>
          </a:xfrm>
          <a:prstGeom prst="rect">
            <a:avLst/>
          </a:prstGeom>
          <a:noFill/>
        </p:spPr>
        <p:txBody>
          <a:bodyPr wrap="none" rtlCol="0">
            <a:spAutoFit/>
          </a:bodyPr>
          <a:lstStyle/>
          <a:p>
            <a:r>
              <a:rPr lang="en-US" sz="1600" i="1" dirty="0" smtClean="0"/>
              <a:t>client</a:t>
            </a:r>
            <a:endParaRPr lang="en-US" sz="1600" i="1" dirty="0"/>
          </a:p>
        </p:txBody>
      </p:sp>
      <p:sp>
        <p:nvSpPr>
          <p:cNvPr id="10" name="TextBox 9"/>
          <p:cNvSpPr txBox="1"/>
          <p:nvPr/>
        </p:nvSpPr>
        <p:spPr>
          <a:xfrm>
            <a:off x="11235319" y="119489"/>
            <a:ext cx="694742" cy="338554"/>
          </a:xfrm>
          <a:prstGeom prst="rect">
            <a:avLst/>
          </a:prstGeom>
          <a:noFill/>
        </p:spPr>
        <p:txBody>
          <a:bodyPr wrap="none" rtlCol="0">
            <a:spAutoFit/>
          </a:bodyPr>
          <a:lstStyle/>
          <a:p>
            <a:r>
              <a:rPr lang="en-US" sz="1600" i="1" dirty="0" smtClean="0"/>
              <a:t>server</a:t>
            </a:r>
            <a:endParaRPr lang="en-US" sz="1600" i="1" dirty="0"/>
          </a:p>
        </p:txBody>
      </p:sp>
      <p:graphicFrame>
        <p:nvGraphicFramePr>
          <p:cNvPr id="12" name="Object 11"/>
          <p:cNvGraphicFramePr>
            <a:graphicFrameLocks noChangeAspect="1"/>
          </p:cNvGraphicFramePr>
          <p:nvPr>
            <p:extLst>
              <p:ext uri="{D42A27DB-BD31-4B8C-83A1-F6EECF244321}">
                <p14:modId xmlns:p14="http://schemas.microsoft.com/office/powerpoint/2010/main" val="4289896412"/>
              </p:ext>
            </p:extLst>
          </p:nvPr>
        </p:nvGraphicFramePr>
        <p:xfrm>
          <a:off x="7174205" y="3209390"/>
          <a:ext cx="1152174" cy="1552575"/>
        </p:xfrm>
        <a:graphic>
          <a:graphicData uri="http://schemas.openxmlformats.org/presentationml/2006/ole">
            <mc:AlternateContent xmlns:mc="http://schemas.openxmlformats.org/markup-compatibility/2006">
              <mc:Choice xmlns:v="urn:schemas-microsoft-com:vml" Requires="v">
                <p:oleObj spid="_x0000_s15417" name="Image" r:id="rId7" imgW="5371200" imgH="7237800" progId="Photoshop.Image.13">
                  <p:embed/>
                </p:oleObj>
              </mc:Choice>
              <mc:Fallback>
                <p:oleObj name="Image" r:id="rId7" imgW="5371200" imgH="7237800" progId="Photoshop.Image.13">
                  <p:embed/>
                  <p:pic>
                    <p:nvPicPr>
                      <p:cNvPr id="0" name=""/>
                      <p:cNvPicPr/>
                      <p:nvPr/>
                    </p:nvPicPr>
                    <p:blipFill>
                      <a:blip r:embed="rId8"/>
                      <a:stretch>
                        <a:fillRect/>
                      </a:stretch>
                    </p:blipFill>
                    <p:spPr>
                      <a:xfrm>
                        <a:off x="7174205" y="3209390"/>
                        <a:ext cx="1152174" cy="1552575"/>
                      </a:xfrm>
                      <a:prstGeom prst="rect">
                        <a:avLst/>
                      </a:prstGeom>
                    </p:spPr>
                  </p:pic>
                </p:oleObj>
              </mc:Fallback>
            </mc:AlternateContent>
          </a:graphicData>
        </a:graphic>
      </p:graphicFrame>
      <p:sp>
        <p:nvSpPr>
          <p:cNvPr id="13" name="Down Arrow 12"/>
          <p:cNvSpPr/>
          <p:nvPr/>
        </p:nvSpPr>
        <p:spPr>
          <a:xfrm rot="16200000">
            <a:off x="6322485" y="3883433"/>
            <a:ext cx="600075" cy="29974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4" name="Down Arrow 13"/>
          <p:cNvSpPr/>
          <p:nvPr/>
        </p:nvSpPr>
        <p:spPr>
          <a:xfrm rot="16200000">
            <a:off x="8385410" y="3883432"/>
            <a:ext cx="600075" cy="299741"/>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 name="TextBox 14"/>
          <p:cNvSpPr txBox="1"/>
          <p:nvPr/>
        </p:nvSpPr>
        <p:spPr>
          <a:xfrm>
            <a:off x="7075812" y="4648200"/>
            <a:ext cx="1348959" cy="461665"/>
          </a:xfrm>
          <a:prstGeom prst="rect">
            <a:avLst/>
          </a:prstGeom>
          <a:noFill/>
        </p:spPr>
        <p:txBody>
          <a:bodyPr wrap="none" rtlCol="0">
            <a:spAutoFit/>
          </a:bodyPr>
          <a:lstStyle/>
          <a:p>
            <a:pPr algn="ctr"/>
            <a:r>
              <a:rPr lang="en-US" sz="1200" dirty="0" err="1" smtClean="0"/>
              <a:t>Logstash</a:t>
            </a:r>
            <a:r>
              <a:rPr lang="en-US" sz="1200" dirty="0" smtClean="0"/>
              <a:t/>
            </a:r>
            <a:br>
              <a:rPr lang="en-US" sz="1200" dirty="0" smtClean="0"/>
            </a:br>
            <a:r>
              <a:rPr lang="en-US" sz="1200" dirty="0" smtClean="0"/>
              <a:t>input/filter/output</a:t>
            </a:r>
            <a:endParaRPr lang="en-US" sz="1200" dirty="0"/>
          </a:p>
        </p:txBody>
      </p:sp>
    </p:spTree>
    <p:extLst>
      <p:ext uri="{BB962C8B-B14F-4D97-AF65-F5344CB8AC3E}">
        <p14:creationId xmlns:p14="http://schemas.microsoft.com/office/powerpoint/2010/main" val="4949162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ELK Install – </a:t>
            </a:r>
            <a:r>
              <a:rPr lang="en-US" dirty="0" err="1" smtClean="0"/>
              <a:t>Kibana</a:t>
            </a:r>
            <a:r>
              <a:rPr lang="en-US" dirty="0" smtClean="0"/>
              <a:t> </a:t>
            </a:r>
            <a:r>
              <a:rPr lang="en-US" dirty="0" err="1" smtClean="0"/>
              <a:t>Config</a:t>
            </a:r>
            <a:endParaRPr lang="en-US" dirty="0"/>
          </a:p>
        </p:txBody>
      </p:sp>
      <p:sp>
        <p:nvSpPr>
          <p:cNvPr id="3" name="Content Placeholder 2"/>
          <p:cNvSpPr>
            <a:spLocks noGrp="1"/>
          </p:cNvSpPr>
          <p:nvPr>
            <p:ph idx="1"/>
          </p:nvPr>
        </p:nvSpPr>
        <p:spPr>
          <a:xfrm>
            <a:off x="838200" y="1132523"/>
            <a:ext cx="6162675" cy="4156075"/>
          </a:xfrm>
        </p:spPr>
        <p:txBody>
          <a:bodyPr>
            <a:normAutofit/>
          </a:bodyPr>
          <a:lstStyle/>
          <a:p>
            <a:pPr marL="342900" indent="-342900">
              <a:buFont typeface="+mj-lt"/>
              <a:buAutoNum type="arabicPeriod"/>
            </a:pPr>
            <a:r>
              <a:rPr lang="en-US" sz="1700" dirty="0" smtClean="0"/>
              <a:t>Initialize Kabana Index</a:t>
            </a:r>
            <a:br>
              <a:rPr lang="en-US" sz="1700" dirty="0" smtClean="0"/>
            </a:br>
            <a:endParaRPr lang="en-US" sz="1700" dirty="0" smtClean="0"/>
          </a:p>
          <a:p>
            <a:pPr marL="342900" indent="-342900">
              <a:buFont typeface="+mj-lt"/>
              <a:buAutoNum type="arabicPeriod"/>
            </a:pPr>
            <a:r>
              <a:rPr lang="en-US" sz="1700" dirty="0" smtClean="0"/>
              <a:t>Install </a:t>
            </a:r>
            <a:r>
              <a:rPr lang="en-US" sz="1700" dirty="0" err="1" smtClean="0"/>
              <a:t>filebeat</a:t>
            </a:r>
            <a:r>
              <a:rPr lang="en-US" sz="1700" dirty="0" smtClean="0"/>
              <a:t>-index-</a:t>
            </a:r>
            <a:r>
              <a:rPr lang="en-US" sz="1700" dirty="0" err="1" smtClean="0"/>
              <a:t>template.json</a:t>
            </a:r>
            <a:r>
              <a:rPr lang="en-US" sz="1700" dirty="0" smtClean="0"/>
              <a:t> into Kabana</a:t>
            </a:r>
            <a:br>
              <a:rPr lang="en-US" sz="1700" dirty="0" smtClean="0"/>
            </a:br>
            <a:endParaRPr lang="en-US" sz="1700" dirty="0"/>
          </a:p>
          <a:p>
            <a:pPr marL="342900" indent="-342900">
              <a:buFont typeface="+mj-lt"/>
              <a:buAutoNum type="arabicPeriod"/>
            </a:pPr>
            <a:r>
              <a:rPr lang="en-US" sz="1700" dirty="0" smtClean="0"/>
              <a:t>Start Using Kabana</a:t>
            </a:r>
            <a:r>
              <a:rPr lang="en-US" sz="1700" dirty="0"/>
              <a:t/>
            </a:r>
            <a:br>
              <a:rPr lang="en-US" sz="1700" dirty="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79949241"/>
              </p:ext>
            </p:extLst>
          </p:nvPr>
        </p:nvGraphicFramePr>
        <p:xfrm>
          <a:off x="8911159" y="142875"/>
          <a:ext cx="3071289" cy="6715125"/>
        </p:xfrm>
        <a:graphic>
          <a:graphicData uri="http://schemas.openxmlformats.org/presentationml/2006/ole">
            <mc:AlternateContent xmlns:mc="http://schemas.openxmlformats.org/markup-compatibility/2006">
              <mc:Choice xmlns:v="urn:schemas-microsoft-com:vml" Requires="v">
                <p:oleObj spid="_x0000_s24599" name="Image" r:id="rId4" imgW="5498280" imgH="12025080" progId="Photoshop.Image.13">
                  <p:embed/>
                </p:oleObj>
              </mc:Choice>
              <mc:Fallback>
                <p:oleObj name="Image" r:id="rId4" imgW="5498280" imgH="12025080" progId="Photoshop.Image.13">
                  <p:embed/>
                  <p:pic>
                    <p:nvPicPr>
                      <p:cNvPr id="0" name=""/>
                      <p:cNvPicPr/>
                      <p:nvPr/>
                    </p:nvPicPr>
                    <p:blipFill>
                      <a:blip r:embed="rId5"/>
                      <a:stretch>
                        <a:fillRect/>
                      </a:stretch>
                    </p:blipFill>
                    <p:spPr>
                      <a:xfrm>
                        <a:off x="8911159" y="142875"/>
                        <a:ext cx="3071289" cy="6715125"/>
                      </a:xfrm>
                      <a:prstGeom prst="rect">
                        <a:avLst/>
                      </a:prstGeom>
                    </p:spPr>
                  </p:pic>
                </p:oleObj>
              </mc:Fallback>
            </mc:AlternateContent>
          </a:graphicData>
        </a:graphic>
      </p:graphicFrame>
      <p:pic>
        <p:nvPicPr>
          <p:cNvPr id="24580" name="Picture 4" descr="Discover p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 y="2890830"/>
            <a:ext cx="7251700" cy="358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2350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Elasticsearch</a:t>
            </a:r>
            <a:r>
              <a:rPr lang="en-US" dirty="0" smtClean="0"/>
              <a:t> at Production Scale</a:t>
            </a:r>
            <a:endParaRPr lang="en-US" dirty="0"/>
          </a:p>
        </p:txBody>
      </p:sp>
      <p:sp>
        <p:nvSpPr>
          <p:cNvPr id="5" name="Content Placeholder 2"/>
          <p:cNvSpPr txBox="1">
            <a:spLocks/>
          </p:cNvSpPr>
          <p:nvPr/>
        </p:nvSpPr>
        <p:spPr>
          <a:xfrm>
            <a:off x="685800" y="119697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841841314"/>
              </p:ext>
            </p:extLst>
          </p:nvPr>
        </p:nvGraphicFramePr>
        <p:xfrm>
          <a:off x="533400" y="1798321"/>
          <a:ext cx="10515602" cy="4754880"/>
        </p:xfrm>
        <a:graphic>
          <a:graphicData uri="http://schemas.openxmlformats.org/drawingml/2006/table">
            <a:tbl>
              <a:tblPr firstRow="1" bandRow="1">
                <a:tableStyleId>{2D5ABB26-0587-4C30-8999-92F81FD0307C}</a:tableStyleId>
              </a:tblPr>
              <a:tblGrid>
                <a:gridCol w="5257801"/>
                <a:gridCol w="5257801"/>
              </a:tblGrid>
              <a:tr h="4166661">
                <a:tc>
                  <a:txBody>
                    <a:bodyPr/>
                    <a:lstStyle/>
                    <a:p>
                      <a:pPr marL="285750" indent="-285750">
                        <a:buFont typeface="Arial" panose="020B0604020202020204" pitchFamily="34" charset="0"/>
                        <a:buChar char="•"/>
                      </a:pPr>
                      <a:r>
                        <a:rPr lang="en-US" dirty="0" smtClean="0"/>
                        <a:t>OS Level Optimization: </a:t>
                      </a:r>
                      <a:br>
                        <a:rPr lang="en-US" dirty="0" smtClean="0"/>
                      </a:br>
                      <a:r>
                        <a:rPr lang="en-US" dirty="0" smtClean="0"/>
                        <a:t>Required</a:t>
                      </a:r>
                      <a:r>
                        <a:rPr lang="en-US" baseline="0" dirty="0" smtClean="0"/>
                        <a:t> to run properly as it is not performant out of the box.</a:t>
                      </a:r>
                      <a:br>
                        <a:rPr lang="en-US" baseline="0" dirty="0" smtClean="0"/>
                      </a:br>
                      <a:endParaRPr lang="en-US" dirty="0" smtClean="0"/>
                    </a:p>
                    <a:p>
                      <a:pPr marL="285750" indent="-285750">
                        <a:buFont typeface="Arial" panose="020B0604020202020204" pitchFamily="34" charset="0"/>
                        <a:buChar char="•"/>
                      </a:pPr>
                      <a:r>
                        <a:rPr lang="en-US" dirty="0" smtClean="0"/>
                        <a:t>Index</a:t>
                      </a:r>
                      <a:r>
                        <a:rPr lang="en-US" baseline="0" dirty="0" smtClean="0"/>
                        <a:t> Management:</a:t>
                      </a:r>
                      <a:br>
                        <a:rPr lang="en-US" baseline="0" dirty="0" smtClean="0"/>
                      </a:br>
                      <a:r>
                        <a:rPr lang="en-US" baseline="0" dirty="0" smtClean="0"/>
                        <a:t>Index deletion is an expensive operation , leading to more complex log analytics solutions.</a:t>
                      </a:r>
                      <a:br>
                        <a:rPr lang="en-US" baseline="0" dirty="0" smtClean="0"/>
                      </a:br>
                      <a:endParaRPr lang="en-US" baseline="0" dirty="0" smtClean="0"/>
                    </a:p>
                    <a:p>
                      <a:pPr marL="285750" indent="-285750">
                        <a:buFont typeface="Arial" panose="020B0604020202020204" pitchFamily="34" charset="0"/>
                        <a:buChar char="•"/>
                      </a:pPr>
                      <a:r>
                        <a:rPr lang="en-US" baseline="0" dirty="0" smtClean="0"/>
                        <a:t>Shard Allocation:</a:t>
                      </a:r>
                      <a:br>
                        <a:rPr lang="en-US" baseline="0" dirty="0" smtClean="0"/>
                      </a:br>
                      <a:r>
                        <a:rPr lang="en-US" baseline="0" dirty="0" smtClean="0"/>
                        <a:t>Optimizing inserts and query times requires attention.</a:t>
                      </a:r>
                      <a:br>
                        <a:rPr lang="en-US" baseline="0" dirty="0" smtClean="0"/>
                      </a:br>
                      <a:endParaRPr lang="en-US" baseline="0" dirty="0" smtClean="0"/>
                    </a:p>
                    <a:p>
                      <a:pPr marL="285750" indent="-285750">
                        <a:buFont typeface="Arial" panose="020B0604020202020204" pitchFamily="34" charset="0"/>
                        <a:buChar char="•"/>
                      </a:pPr>
                      <a:r>
                        <a:rPr lang="en-US" baseline="0" dirty="0" smtClean="0"/>
                        <a:t>Cluster Topology and Health</a:t>
                      </a:r>
                      <a:br>
                        <a:rPr lang="en-US" baseline="0" dirty="0" smtClean="0"/>
                      </a:br>
                      <a:r>
                        <a:rPr lang="en-US" baseline="0" dirty="0" smtClean="0"/>
                        <a:t>Elastic search clusters require 3 Master nodes, Data nodes and Client nodes. It clusters nicely but it requires some finesse.</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dirty="0" smtClean="0"/>
                        <a:t>Capacity</a:t>
                      </a:r>
                      <a:r>
                        <a:rPr lang="en-US" baseline="0" dirty="0" smtClean="0"/>
                        <a:t> Provisioning:</a:t>
                      </a:r>
                      <a:br>
                        <a:rPr lang="en-US" baseline="0" dirty="0" smtClean="0"/>
                      </a:br>
                      <a:r>
                        <a:rPr lang="en-US" baseline="0" dirty="0" smtClean="0"/>
                        <a:t>Log bursts,  </a:t>
                      </a:r>
                      <a:r>
                        <a:rPr lang="en-US" baseline="0" dirty="0" err="1" smtClean="0"/>
                        <a:t>Elasticsearch</a:t>
                      </a:r>
                      <a:r>
                        <a:rPr lang="en-US" baseline="0" dirty="0" smtClean="0"/>
                        <a:t> catches fire.</a:t>
                      </a:r>
                      <a:br>
                        <a:rPr lang="en-US" baseline="0" dirty="0" smtClean="0"/>
                      </a:br>
                      <a:endParaRPr lang="en-US" baseline="0" dirty="0" smtClean="0"/>
                    </a:p>
                    <a:p>
                      <a:pPr marL="285750" indent="-285750">
                        <a:buFont typeface="Arial" panose="020B0604020202020204" pitchFamily="34" charset="0"/>
                        <a:buChar char="•"/>
                      </a:pPr>
                      <a:r>
                        <a:rPr lang="en-US" baseline="0" dirty="0" smtClean="0"/>
                        <a:t>Dealing with Mapping Conflicts:</a:t>
                      </a:r>
                      <a:br>
                        <a:rPr lang="en-US" baseline="0" dirty="0" smtClean="0"/>
                      </a:br>
                      <a:r>
                        <a:rPr lang="en-US" baseline="0" dirty="0" smtClean="0"/>
                        <a:t>Mapping conflicts, and other sync issues need to be detected and addressed.</a:t>
                      </a:r>
                      <a:br>
                        <a:rPr lang="en-US" baseline="0" dirty="0" smtClean="0"/>
                      </a:br>
                      <a:endParaRPr lang="en-US" baseline="0" dirty="0" smtClean="0"/>
                    </a:p>
                    <a:p>
                      <a:pPr marL="285750" indent="-285750">
                        <a:buFont typeface="Arial" panose="020B0604020202020204" pitchFamily="34" charset="0"/>
                        <a:buChar char="•"/>
                      </a:pPr>
                      <a:r>
                        <a:rPr lang="en-US" dirty="0" smtClean="0"/>
                        <a:t>Disaster</a:t>
                      </a:r>
                      <a:r>
                        <a:rPr lang="en-US" baseline="0" dirty="0" smtClean="0"/>
                        <a:t> Recovery:</a:t>
                      </a:r>
                      <a:br>
                        <a:rPr lang="en-US" baseline="0" dirty="0" smtClean="0"/>
                      </a:br>
                      <a:r>
                        <a:rPr lang="en-US" baseline="0" dirty="0" smtClean="0"/>
                        <a:t>Archiving data, allowing for a recovery in case of a disaster or critical failure.</a:t>
                      </a:r>
                      <a:br>
                        <a:rPr lang="en-US" baseline="0" dirty="0" smtClean="0"/>
                      </a:br>
                      <a:endParaRPr lang="en-US" baseline="0" dirty="0" smtClean="0"/>
                    </a:p>
                    <a:p>
                      <a:pPr marL="285750" indent="-285750">
                        <a:buFont typeface="Arial" panose="020B0604020202020204" pitchFamily="34" charset="0"/>
                        <a:buChar char="•"/>
                      </a:pPr>
                      <a:r>
                        <a:rPr lang="en-US" baseline="0" dirty="0" smtClean="0"/>
                        <a:t>Curation:</a:t>
                      </a:r>
                      <a:br>
                        <a:rPr lang="en-US" baseline="0" dirty="0" smtClean="0"/>
                      </a:br>
                      <a:r>
                        <a:rPr lang="en-US" baseline="0" dirty="0" smtClean="0"/>
                        <a:t>Even more complex index management, creating, optimizing and sometimes just removing old indices.</a:t>
                      </a:r>
                    </a:p>
                  </a:txBody>
                  <a:tcPr/>
                </a:tc>
              </a:tr>
            </a:tbl>
          </a:graphicData>
        </a:graphic>
      </p:graphicFrame>
      <p:pic>
        <p:nvPicPr>
          <p:cNvPr id="20484" name="Picture 4" descr="http://www.thestar.com/content/dam/thestar/news/canada/2010/07/12/bc_sawmill_fire_contained_residents_allowed_home/firefighters_battle_fire_at_bcsawmill.jpeg.size.xxlarge.letterbox.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7825" y="115887"/>
            <a:ext cx="2736850" cy="18329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8001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Logstash</a:t>
            </a:r>
            <a:r>
              <a:rPr lang="en-US" dirty="0" smtClean="0"/>
              <a:t> at Production Scale</a:t>
            </a:r>
            <a:endParaRPr lang="en-US" dirty="0"/>
          </a:p>
        </p:txBody>
      </p:sp>
      <p:sp>
        <p:nvSpPr>
          <p:cNvPr id="5" name="Content Placeholder 2"/>
          <p:cNvSpPr txBox="1">
            <a:spLocks/>
          </p:cNvSpPr>
          <p:nvPr/>
        </p:nvSpPr>
        <p:spPr>
          <a:xfrm>
            <a:off x="685800" y="119697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767477848"/>
              </p:ext>
            </p:extLst>
          </p:nvPr>
        </p:nvGraphicFramePr>
        <p:xfrm>
          <a:off x="685798" y="1563371"/>
          <a:ext cx="10515602" cy="4480560"/>
        </p:xfrm>
        <a:graphic>
          <a:graphicData uri="http://schemas.openxmlformats.org/drawingml/2006/table">
            <a:tbl>
              <a:tblPr firstRow="1" bandRow="1">
                <a:tableStyleId>{2D5ABB26-0587-4C30-8999-92F81FD0307C}</a:tableStyleId>
              </a:tblPr>
              <a:tblGrid>
                <a:gridCol w="5257801"/>
                <a:gridCol w="5257801"/>
              </a:tblGrid>
              <a:tr h="4427854">
                <a:tc>
                  <a:txBody>
                    <a:bodyPr/>
                    <a:lstStyle/>
                    <a:p>
                      <a:pPr marL="285750" indent="-285750">
                        <a:buFont typeface="Arial" panose="020B0604020202020204" pitchFamily="34" charset="0"/>
                        <a:buChar char="•"/>
                      </a:pPr>
                      <a:r>
                        <a:rPr lang="en-US" dirty="0" smtClean="0"/>
                        <a:t>Data parsing: </a:t>
                      </a:r>
                      <a:br>
                        <a:rPr lang="en-US" dirty="0" smtClean="0"/>
                      </a:br>
                      <a:r>
                        <a:rPr lang="en-US" dirty="0" smtClean="0"/>
                        <a:t>Extracting</a:t>
                      </a:r>
                      <a:r>
                        <a:rPr lang="en-US" baseline="0" dirty="0" smtClean="0"/>
                        <a:t> values from text messages and enhancing it.</a:t>
                      </a:r>
                      <a:br>
                        <a:rPr lang="en-US" baseline="0" dirty="0" smtClean="0"/>
                      </a:br>
                      <a:endParaRPr lang="en-US" dirty="0" smtClean="0"/>
                    </a:p>
                    <a:p>
                      <a:pPr marL="285750" indent="-285750">
                        <a:buFont typeface="Arial" panose="020B0604020202020204" pitchFamily="34" charset="0"/>
                        <a:buChar char="•"/>
                      </a:pPr>
                      <a:r>
                        <a:rPr lang="en-US" dirty="0" smtClean="0"/>
                        <a:t>Scalability</a:t>
                      </a:r>
                      <a:r>
                        <a:rPr lang="en-US" baseline="0" dirty="0" smtClean="0"/>
                        <a:t>:</a:t>
                      </a:r>
                      <a:br>
                        <a:rPr lang="en-US" baseline="0" dirty="0" smtClean="0"/>
                      </a:br>
                      <a:r>
                        <a:rPr lang="en-US" baseline="0" dirty="0" smtClean="0"/>
                        <a:t>Dealing with increase of load on the </a:t>
                      </a:r>
                      <a:r>
                        <a:rPr lang="en-US" baseline="0" dirty="0" err="1" smtClean="0"/>
                        <a:t>logstash</a:t>
                      </a:r>
                      <a:r>
                        <a:rPr lang="en-US" baseline="0" dirty="0" smtClean="0"/>
                        <a:t> servers.</a:t>
                      </a:r>
                      <a:br>
                        <a:rPr lang="en-US" baseline="0" dirty="0" smtClean="0"/>
                      </a:br>
                      <a:endParaRPr lang="en-US" baseline="0" dirty="0" smtClean="0"/>
                    </a:p>
                    <a:p>
                      <a:pPr marL="285750" indent="-285750">
                        <a:buFont typeface="Arial" panose="020B0604020202020204" pitchFamily="34" charset="0"/>
                        <a:buChar char="•"/>
                      </a:pPr>
                      <a:r>
                        <a:rPr lang="en-US" baseline="0" dirty="0" smtClean="0"/>
                        <a:t>High Availability:</a:t>
                      </a:r>
                      <a:br>
                        <a:rPr lang="en-US" baseline="0" dirty="0" smtClean="0"/>
                      </a:br>
                      <a:r>
                        <a:rPr lang="en-US" baseline="0" dirty="0" smtClean="0"/>
                        <a:t>Running </a:t>
                      </a:r>
                      <a:r>
                        <a:rPr lang="en-US" baseline="0" dirty="0" err="1" smtClean="0"/>
                        <a:t>logstash</a:t>
                      </a:r>
                      <a:r>
                        <a:rPr lang="en-US" baseline="0" dirty="0" smtClean="0"/>
                        <a:t> in a cluster is less trivial than </a:t>
                      </a:r>
                      <a:r>
                        <a:rPr lang="en-US" baseline="0" dirty="0" err="1" smtClean="0"/>
                        <a:t>Elasticsearch</a:t>
                      </a:r>
                      <a:r>
                        <a:rPr lang="en-US" baseline="0" dirty="0" smtClean="0"/>
                        <a:t>. </a:t>
                      </a:r>
                      <a:r>
                        <a:rPr lang="en-US" sz="1400" baseline="0" dirty="0" smtClean="0"/>
                        <a:t>*</a:t>
                      </a:r>
                      <a:r>
                        <a:rPr lang="en-US" baseline="0" dirty="0" smtClean="0"/>
                        <a:t/>
                      </a:r>
                      <a:br>
                        <a:rPr lang="en-US" baseline="0" dirty="0" smtClean="0"/>
                      </a:br>
                      <a:r>
                        <a:rPr lang="en-US" baseline="0" dirty="0" smtClean="0"/>
                        <a:t/>
                      </a:r>
                      <a:br>
                        <a:rPr lang="en-US" baseline="0" dirty="0" smtClean="0"/>
                      </a:br>
                      <a:r>
                        <a:rPr lang="en-US" baseline="0" dirty="0" smtClean="0"/>
                        <a:t/>
                      </a:r>
                      <a:br>
                        <a:rPr lang="en-US" baseline="0" dirty="0" smtClean="0"/>
                      </a:br>
                      <a:r>
                        <a:rPr lang="en-US" baseline="0" dirty="0" smtClean="0"/>
                        <a:t/>
                      </a:r>
                      <a:br>
                        <a:rPr lang="en-US" baseline="0" dirty="0" smtClean="0"/>
                      </a:br>
                      <a:endParaRPr lang="en-US" baseline="0" dirty="0" smtClean="0"/>
                    </a:p>
                    <a:p>
                      <a:pPr marL="0" indent="0">
                        <a:buFont typeface="Arial" panose="020B0604020202020204" pitchFamily="34" charset="0"/>
                        <a:buNone/>
                      </a:pPr>
                      <a:endParaRPr lang="en-US" dirty="0"/>
                    </a:p>
                  </a:txBody>
                  <a:tcPr/>
                </a:tc>
                <a:tc>
                  <a:txBody>
                    <a:bodyPr/>
                    <a:lstStyle/>
                    <a:p>
                      <a:pPr marL="285750" indent="-285750">
                        <a:buFont typeface="Arial" panose="020B0604020202020204" pitchFamily="34" charset="0"/>
                        <a:buChar char="•"/>
                      </a:pPr>
                      <a:r>
                        <a:rPr lang="en-US" dirty="0" smtClean="0"/>
                        <a:t>Burst Protection</a:t>
                      </a:r>
                      <a:r>
                        <a:rPr lang="en-US" baseline="0" dirty="0" smtClean="0"/>
                        <a:t>:</a:t>
                      </a:r>
                      <a:br>
                        <a:rPr lang="en-US" baseline="0" dirty="0" smtClean="0"/>
                      </a:br>
                      <a:r>
                        <a:rPr lang="en-US" baseline="0" dirty="0" smtClean="0"/>
                        <a:t>Buffering using </a:t>
                      </a:r>
                      <a:r>
                        <a:rPr lang="en-US" baseline="0" dirty="0" err="1" smtClean="0"/>
                        <a:t>Redis</a:t>
                      </a:r>
                      <a:r>
                        <a:rPr lang="en-US" baseline="0" dirty="0" smtClean="0"/>
                        <a:t>, </a:t>
                      </a:r>
                      <a:r>
                        <a:rPr lang="en-US" baseline="0" dirty="0" err="1" smtClean="0"/>
                        <a:t>RabbitMQ</a:t>
                      </a:r>
                      <a:r>
                        <a:rPr lang="en-US" baseline="0" dirty="0" smtClean="0"/>
                        <a:t>, Kafka or other broker is required in front of </a:t>
                      </a:r>
                      <a:r>
                        <a:rPr lang="en-US" baseline="0" dirty="0" err="1" smtClean="0"/>
                        <a:t>logstash</a:t>
                      </a:r>
                      <a:r>
                        <a:rPr lang="en-US" baseline="0" dirty="0" smtClean="0"/>
                        <a:t>.</a:t>
                      </a:r>
                      <a:br>
                        <a:rPr lang="en-US" baseline="0" dirty="0" smtClean="0"/>
                      </a:br>
                      <a:endParaRPr lang="en-US" baseline="0" dirty="0" smtClean="0"/>
                    </a:p>
                    <a:p>
                      <a:pPr marL="285750" indent="-285750">
                        <a:buFont typeface="Arial" panose="020B0604020202020204" pitchFamily="34" charset="0"/>
                        <a:buChar char="•"/>
                      </a:pPr>
                      <a:r>
                        <a:rPr lang="en-US" baseline="0" dirty="0" smtClean="0"/>
                        <a:t>Configuration Management:</a:t>
                      </a:r>
                      <a:br>
                        <a:rPr lang="en-US" baseline="0" dirty="0" smtClean="0"/>
                      </a:br>
                      <a:r>
                        <a:rPr lang="en-US" baseline="0" dirty="0" smtClean="0"/>
                        <a:t>Changing configurations without data loss can be a challenge.</a:t>
                      </a:r>
                      <a:br>
                        <a:rPr lang="en-US" baseline="0" dirty="0" smtClean="0"/>
                      </a:br>
                      <a:endParaRPr lang="en-US" baseline="0" dirty="0" smtClean="0"/>
                    </a:p>
                    <a:p>
                      <a:pPr marL="0" indent="0">
                        <a:buFont typeface="Arial" panose="020B0604020202020204" pitchFamily="34" charset="0"/>
                        <a:buNone/>
                      </a:pPr>
                      <a:r>
                        <a:rPr lang="en-US" baseline="0" dirty="0" smtClean="0"/>
                        <a:t/>
                      </a:r>
                      <a:br>
                        <a:rPr lang="en-US" baseline="0" dirty="0" smtClean="0"/>
                      </a:br>
                      <a:endParaRPr lang="en-US" baseline="0" dirty="0" smtClean="0"/>
                    </a:p>
                  </a:txBody>
                  <a:tcPr/>
                </a:tc>
              </a:tr>
            </a:tbl>
          </a:graphicData>
        </a:graphic>
      </p:graphicFrame>
      <p:pic>
        <p:nvPicPr>
          <p:cNvPr id="7" name="Picture 6" descr="http://www.teara.govt.nz/files/a-23263-a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1323" y="3938588"/>
            <a:ext cx="3376277" cy="22917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1677494588"/>
              </p:ext>
            </p:extLst>
          </p:nvPr>
        </p:nvGraphicFramePr>
        <p:xfrm>
          <a:off x="838198" y="6263640"/>
          <a:ext cx="10515602" cy="1188720"/>
        </p:xfrm>
        <a:graphic>
          <a:graphicData uri="http://schemas.openxmlformats.org/drawingml/2006/table">
            <a:tbl>
              <a:tblPr firstRow="1" bandRow="1">
                <a:tableStyleId>{2D5ABB26-0587-4C30-8999-92F81FD0307C}</a:tableStyleId>
              </a:tblPr>
              <a:tblGrid>
                <a:gridCol w="9782177"/>
                <a:gridCol w="733425"/>
              </a:tblGrid>
              <a:tr h="410843">
                <a:tc>
                  <a:txBody>
                    <a:bodyPr/>
                    <a:lstStyle/>
                    <a:p>
                      <a:pPr marL="0" indent="0">
                        <a:buFont typeface="Arial" panose="020B0604020202020204" pitchFamily="34" charset="0"/>
                        <a:buNone/>
                      </a:pPr>
                      <a:r>
                        <a:rPr lang="en-US" sz="1400" baseline="0" dirty="0" smtClean="0"/>
                        <a:t>* </a:t>
                      </a:r>
                      <a:r>
                        <a:rPr lang="en-US" sz="1100" baseline="0" dirty="0" smtClean="0"/>
                        <a:t>See: https://www.elastic.co/guide/en/logstash/current/deploying-and-scaling.html</a:t>
                      </a:r>
                      <a:endParaRPr lang="en-US" baseline="0" dirty="0" smtClean="0"/>
                    </a:p>
                    <a:p>
                      <a:pPr marL="0" indent="0">
                        <a:buFont typeface="Arial" panose="020B0604020202020204" pitchFamily="34" charset="0"/>
                        <a:buNone/>
                      </a:pPr>
                      <a:endParaRPr lang="en-US" dirty="0"/>
                    </a:p>
                  </a:txBody>
                  <a:tcPr/>
                </a:tc>
                <a:tc>
                  <a:txBody>
                    <a:bodyPr/>
                    <a:lstStyle/>
                    <a:p>
                      <a:pPr marL="0" indent="0">
                        <a:buFont typeface="Arial" panose="020B0604020202020204" pitchFamily="34" charset="0"/>
                        <a:buNone/>
                      </a:pPr>
                      <a:r>
                        <a:rPr lang="en-US" baseline="0" dirty="0" smtClean="0"/>
                        <a:t/>
                      </a:r>
                      <a:br>
                        <a:rPr lang="en-US" baseline="0" dirty="0" smtClean="0"/>
                      </a:br>
                      <a:endParaRPr lang="en-US" baseline="0" dirty="0" smtClean="0"/>
                    </a:p>
                    <a:p>
                      <a:pPr marL="0" indent="0">
                        <a:buFont typeface="Arial" panose="020B0604020202020204" pitchFamily="34" charset="0"/>
                        <a:buNone/>
                      </a:pPr>
                      <a:r>
                        <a:rPr lang="en-US" baseline="0" dirty="0" smtClean="0"/>
                        <a:t/>
                      </a:r>
                      <a:br>
                        <a:rPr lang="en-US" baseline="0" dirty="0" smtClean="0"/>
                      </a:br>
                      <a:endParaRPr lang="en-US" baseline="0" dirty="0" smtClean="0"/>
                    </a:p>
                  </a:txBody>
                  <a:tcPr/>
                </a:tc>
              </a:tr>
            </a:tbl>
          </a:graphicData>
        </a:graphic>
      </p:graphicFrame>
    </p:spTree>
    <p:extLst>
      <p:ext uri="{BB962C8B-B14F-4D97-AF65-F5344CB8AC3E}">
        <p14:creationId xmlns:p14="http://schemas.microsoft.com/office/powerpoint/2010/main" val="2771084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Kibana</a:t>
            </a:r>
            <a:r>
              <a:rPr lang="en-US" dirty="0" smtClean="0"/>
              <a:t> at Production Scale</a:t>
            </a:r>
            <a:endParaRPr lang="en-US" dirty="0"/>
          </a:p>
        </p:txBody>
      </p:sp>
      <p:sp>
        <p:nvSpPr>
          <p:cNvPr id="5" name="Content Placeholder 2"/>
          <p:cNvSpPr txBox="1">
            <a:spLocks/>
          </p:cNvSpPr>
          <p:nvPr/>
        </p:nvSpPr>
        <p:spPr>
          <a:xfrm>
            <a:off x="685800" y="119697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17461265"/>
              </p:ext>
            </p:extLst>
          </p:nvPr>
        </p:nvGraphicFramePr>
        <p:xfrm>
          <a:off x="685798" y="1465898"/>
          <a:ext cx="10515602" cy="4480560"/>
        </p:xfrm>
        <a:graphic>
          <a:graphicData uri="http://schemas.openxmlformats.org/drawingml/2006/table">
            <a:tbl>
              <a:tblPr firstRow="1" bandRow="1">
                <a:tableStyleId>{2D5ABB26-0587-4C30-8999-92F81FD0307C}</a:tableStyleId>
              </a:tblPr>
              <a:tblGrid>
                <a:gridCol w="5257801"/>
                <a:gridCol w="5257801"/>
              </a:tblGrid>
              <a:tr h="4166661">
                <a:tc>
                  <a:txBody>
                    <a:bodyPr/>
                    <a:lstStyle/>
                    <a:p>
                      <a:pPr marL="285750" indent="-285750">
                        <a:buFont typeface="Arial" panose="020B0604020202020204" pitchFamily="34" charset="0"/>
                        <a:buChar char="•"/>
                      </a:pPr>
                      <a:r>
                        <a:rPr lang="en-US" dirty="0" smtClean="0"/>
                        <a:t>Security: </a:t>
                      </a:r>
                      <a:br>
                        <a:rPr lang="en-US" dirty="0" smtClean="0"/>
                      </a:br>
                      <a:r>
                        <a:rPr lang="en-US" dirty="0" err="1" smtClean="0"/>
                        <a:t>Kibana</a:t>
                      </a:r>
                      <a:r>
                        <a:rPr lang="en-US" dirty="0" smtClean="0"/>
                        <a:t> has no protection</a:t>
                      </a:r>
                      <a:r>
                        <a:rPr lang="en-US" baseline="0" dirty="0" smtClean="0"/>
                        <a:t> by default.  Elastic Shield does offer very robust options.</a:t>
                      </a:r>
                      <a:br>
                        <a:rPr lang="en-US" baseline="0" dirty="0" smtClean="0"/>
                      </a:br>
                      <a:endParaRPr lang="en-US" dirty="0" smtClean="0"/>
                    </a:p>
                    <a:p>
                      <a:pPr marL="285750" indent="-285750">
                        <a:buFont typeface="Arial" panose="020B0604020202020204" pitchFamily="34" charset="0"/>
                        <a:buChar char="•"/>
                      </a:pPr>
                      <a:r>
                        <a:rPr lang="en-US" baseline="0" dirty="0" smtClean="0"/>
                        <a:t>Role Based Access:</a:t>
                      </a:r>
                      <a:br>
                        <a:rPr lang="en-US" baseline="0" dirty="0" smtClean="0"/>
                      </a:br>
                      <a:r>
                        <a:rPr lang="en-US" baseline="0" dirty="0" smtClean="0"/>
                        <a:t>Restricting users to roles is also supported via Elastic Shield if you have Elastic Support.</a:t>
                      </a:r>
                      <a:br>
                        <a:rPr lang="en-US" baseline="0" dirty="0" smtClean="0"/>
                      </a:br>
                      <a:endParaRPr lang="en-US" baseline="0" dirty="0" smtClean="0"/>
                    </a:p>
                    <a:p>
                      <a:pPr marL="285750" indent="-285750">
                        <a:buFont typeface="Arial" panose="020B0604020202020204" pitchFamily="34" charset="0"/>
                        <a:buChar char="•"/>
                      </a:pPr>
                      <a:r>
                        <a:rPr lang="en-US" baseline="0" dirty="0" smtClean="0"/>
                        <a:t>High Availability:</a:t>
                      </a:r>
                      <a:br>
                        <a:rPr lang="en-US" baseline="0" dirty="0" smtClean="0"/>
                      </a:br>
                      <a:r>
                        <a:rPr lang="en-US" baseline="0" dirty="0" err="1" smtClean="0"/>
                        <a:t>Kibana</a:t>
                      </a:r>
                      <a:r>
                        <a:rPr lang="en-US" baseline="0" dirty="0" smtClean="0"/>
                        <a:t> clustering for high availability or deployments is not difficult.</a:t>
                      </a:r>
                      <a:br>
                        <a:rPr lang="en-US" baseline="0" dirty="0" smtClean="0"/>
                      </a:br>
                      <a:r>
                        <a:rPr lang="en-US" baseline="0" dirty="0" smtClean="0"/>
                        <a:t/>
                      </a:r>
                      <a:br>
                        <a:rPr lang="en-US" baseline="0" dirty="0" smtClean="0"/>
                      </a:br>
                      <a:r>
                        <a:rPr lang="en-US" baseline="0" dirty="0" smtClean="0"/>
                        <a:t/>
                      </a:r>
                      <a:br>
                        <a:rPr lang="en-US" baseline="0" dirty="0" smtClean="0"/>
                      </a:br>
                      <a:r>
                        <a:rPr lang="en-US" baseline="0" dirty="0" smtClean="0"/>
                        <a:t/>
                      </a:r>
                      <a:br>
                        <a:rPr lang="en-US" baseline="0" dirty="0" smtClean="0"/>
                      </a:br>
                      <a:r>
                        <a:rPr lang="en-US" baseline="0" dirty="0" smtClean="0"/>
                        <a:t/>
                      </a:r>
                      <a:br>
                        <a:rPr lang="en-US" baseline="0" dirty="0" smtClean="0"/>
                      </a:br>
                      <a:endParaRPr lang="en-US" dirty="0"/>
                    </a:p>
                  </a:txBody>
                  <a:tcPr/>
                </a:tc>
                <a:tc>
                  <a:txBody>
                    <a:bodyPr/>
                    <a:lstStyle/>
                    <a:p>
                      <a:pPr marL="285750" indent="-285750">
                        <a:buFont typeface="Arial" panose="020B0604020202020204" pitchFamily="34" charset="0"/>
                        <a:buChar char="•"/>
                      </a:pPr>
                      <a:r>
                        <a:rPr lang="en-US" dirty="0" smtClean="0"/>
                        <a:t>Alerts</a:t>
                      </a:r>
                      <a:r>
                        <a:rPr lang="en-US" baseline="0" dirty="0" smtClean="0"/>
                        <a:t>:</a:t>
                      </a:r>
                      <a:br>
                        <a:rPr lang="en-US" baseline="0" dirty="0" smtClean="0"/>
                      </a:br>
                      <a:r>
                        <a:rPr lang="en-US" baseline="0" dirty="0" smtClean="0"/>
                        <a:t>There are some options with enterprise support, but its not built into the Open Source version.</a:t>
                      </a:r>
                      <a:br>
                        <a:rPr lang="en-US" baseline="0" dirty="0" smtClean="0"/>
                      </a:br>
                      <a:endParaRPr lang="en-US" baseline="0" dirty="0" smtClean="0"/>
                    </a:p>
                    <a:p>
                      <a:pPr marL="285750" indent="-285750">
                        <a:buFont typeface="Arial" panose="020B0604020202020204" pitchFamily="34" charset="0"/>
                        <a:buChar char="•"/>
                      </a:pPr>
                      <a:r>
                        <a:rPr lang="en-US" baseline="0" dirty="0" smtClean="0"/>
                        <a:t>Dashboards:</a:t>
                      </a:r>
                      <a:br>
                        <a:rPr lang="en-US" baseline="0" dirty="0" smtClean="0"/>
                      </a:br>
                      <a:r>
                        <a:rPr lang="en-US" baseline="0" dirty="0" smtClean="0"/>
                        <a:t>Building Dashboards and visualizations is tricky, will take a lot of time and will require special knowledge.</a:t>
                      </a:r>
                      <a:br>
                        <a:rPr lang="en-US" baseline="0" dirty="0" smtClean="0"/>
                      </a:br>
                      <a:endParaRPr lang="en-US" baseline="0" dirty="0" smtClean="0"/>
                    </a:p>
                    <a:p>
                      <a:pPr marL="285750" indent="-285750">
                        <a:buFont typeface="Arial" panose="020B0604020202020204" pitchFamily="34" charset="0"/>
                        <a:buChar char="•"/>
                      </a:pPr>
                      <a:r>
                        <a:rPr lang="en-US" baseline="0" dirty="0" smtClean="0"/>
                        <a:t>ELK Stack Health Status</a:t>
                      </a:r>
                      <a:br>
                        <a:rPr lang="en-US" baseline="0" dirty="0" smtClean="0"/>
                      </a:br>
                      <a:r>
                        <a:rPr lang="en-US" baseline="0" dirty="0" smtClean="0"/>
                        <a:t>This is not build into </a:t>
                      </a:r>
                      <a:r>
                        <a:rPr lang="en-US" baseline="0" dirty="0" err="1" smtClean="0"/>
                        <a:t>Kibana</a:t>
                      </a:r>
                      <a:r>
                        <a:rPr lang="en-US" baseline="0" dirty="0" smtClean="0"/>
                        <a:t>, there is a need for basic anomaly detection.</a:t>
                      </a:r>
                    </a:p>
                    <a:p>
                      <a:pPr marL="0" indent="0">
                        <a:buFont typeface="Arial" panose="020B0604020202020204" pitchFamily="34" charset="0"/>
                        <a:buNone/>
                      </a:pPr>
                      <a:r>
                        <a:rPr lang="en-US" baseline="0" dirty="0" smtClean="0"/>
                        <a:t/>
                      </a:r>
                      <a:br>
                        <a:rPr lang="en-US" baseline="0" dirty="0" smtClean="0"/>
                      </a:br>
                      <a:endParaRPr lang="en-US" baseline="0" dirty="0" smtClean="0"/>
                    </a:p>
                  </a:txBody>
                  <a:tcPr/>
                </a:tc>
              </a:tr>
            </a:tbl>
          </a:graphicData>
        </a:graphic>
      </p:graphicFrame>
    </p:spTree>
    <p:extLst>
      <p:ext uri="{BB962C8B-B14F-4D97-AF65-F5344CB8AC3E}">
        <p14:creationId xmlns:p14="http://schemas.microsoft.com/office/powerpoint/2010/main" val="1014716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p:cNvGrpSpPr>
          <p:nvPr/>
        </p:nvGrpSpPr>
        <p:grpSpPr bwMode="auto">
          <a:xfrm>
            <a:off x="7935907" y="3437623"/>
            <a:ext cx="4368799" cy="741363"/>
            <a:chOff x="1305331" y="1555651"/>
            <a:chExt cx="4369150" cy="740788"/>
          </a:xfrm>
        </p:grpSpPr>
        <p:sp>
          <p:nvSpPr>
            <p:cNvPr id="52" name="Oval 51"/>
            <p:cNvSpPr/>
            <p:nvPr/>
          </p:nvSpPr>
          <p:spPr>
            <a:xfrm>
              <a:off x="1305331" y="1650827"/>
              <a:ext cx="633464" cy="632922"/>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3200" dirty="0"/>
            </a:p>
          </p:txBody>
        </p:sp>
        <p:sp>
          <p:nvSpPr>
            <p:cNvPr id="53" name="TextBox 14"/>
            <p:cNvSpPr txBox="1"/>
            <p:nvPr/>
          </p:nvSpPr>
          <p:spPr>
            <a:xfrm>
              <a:off x="2051515" y="1555651"/>
              <a:ext cx="3622966" cy="369046"/>
            </a:xfrm>
            <a:prstGeom prst="rect">
              <a:avLst/>
            </a:prstGeom>
            <a:noFill/>
          </p:spPr>
          <p:txBody>
            <a:bodyPr wrap="square">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dirty="0">
                  <a:solidFill>
                    <a:schemeClr val="tx1">
                      <a:lumMod val="85000"/>
                      <a:lumOff val="15000"/>
                    </a:schemeClr>
                  </a:solidFill>
                  <a:latin typeface="Matthan Sans" panose="020B0504060101010101" pitchFamily="34" charset="0"/>
                  <a:ea typeface="新細明體" charset="0"/>
                  <a:cs typeface="BPreplay"/>
                </a:rPr>
                <a:t>Up and running in minutes</a:t>
              </a:r>
            </a:p>
          </p:txBody>
        </p:sp>
        <p:sp>
          <p:nvSpPr>
            <p:cNvPr id="54" name="TextBox 15"/>
            <p:cNvSpPr txBox="1"/>
            <p:nvPr/>
          </p:nvSpPr>
          <p:spPr>
            <a:xfrm>
              <a:off x="2051516" y="1834834"/>
              <a:ext cx="2522743" cy="461605"/>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200" dirty="0">
                  <a:solidFill>
                    <a:schemeClr val="tx1">
                      <a:lumMod val="75000"/>
                      <a:lumOff val="25000"/>
                    </a:schemeClr>
                  </a:solidFill>
                  <a:ea typeface="新細明體" charset="0"/>
                  <a:cs typeface="BPreplay"/>
                </a:rPr>
                <a:t>Sign up in and get insights into your data in minutes</a:t>
              </a:r>
            </a:p>
          </p:txBody>
        </p:sp>
        <p:sp>
          <p:nvSpPr>
            <p:cNvPr id="55" name="TextBox 2"/>
            <p:cNvSpPr txBox="1"/>
            <p:nvPr/>
          </p:nvSpPr>
          <p:spPr>
            <a:xfrm>
              <a:off x="1449806" y="1676207"/>
              <a:ext cx="184165" cy="583747"/>
            </a:xfrm>
            <a:prstGeom prst="rect">
              <a:avLst/>
            </a:prstGeom>
            <a:noFill/>
          </p:spPr>
          <p:txBody>
            <a:bodyPr wrap="none">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sz="3200" dirty="0">
                <a:solidFill>
                  <a:schemeClr val="bg1">
                    <a:lumMod val="95000"/>
                  </a:schemeClr>
                </a:solidFill>
                <a:latin typeface="Matthan Sans" panose="020B0504060101010101" pitchFamily="34" charset="0"/>
                <a:ea typeface="新細明體" charset="0"/>
                <a:cs typeface="新細明體" charset="0"/>
              </a:endParaRPr>
            </a:p>
          </p:txBody>
        </p:sp>
      </p:grpSp>
      <p:sp>
        <p:nvSpPr>
          <p:cNvPr id="6" name="Title 6"/>
          <p:cNvSpPr>
            <a:spLocks noGrp="1"/>
          </p:cNvSpPr>
          <p:nvPr/>
        </p:nvSpPr>
        <p:spPr bwMode="auto">
          <a:xfrm>
            <a:off x="342900" y="144462"/>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ctr" anchorCtr="0" compatLnSpc="1">
            <a:prstTxWarp prst="textNoShape">
              <a:avLst/>
            </a:prstTxWarp>
            <a:normAutofit fontScale="77500" lnSpcReduction="20000"/>
          </a:bodyPr>
          <a:lstStyle>
            <a:lvl1pPr algn="ctr" rtl="0" eaLnBrk="0" fontAlgn="base" hangingPunct="0">
              <a:spcBef>
                <a:spcPct val="0"/>
              </a:spcBef>
              <a:spcAft>
                <a:spcPct val="0"/>
              </a:spcAft>
              <a:defRPr sz="4400" kern="1200">
                <a:solidFill>
                  <a:schemeClr val="tx1"/>
                </a:solidFill>
                <a:latin typeface="+mj-lt"/>
                <a:ea typeface="ＭＳ Ｐゴシック" charset="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charset="-120"/>
              </a:defRPr>
            </a:lvl6pPr>
            <a:lvl7pPr marL="914400" algn="ctr" rtl="0" fontAlgn="base">
              <a:spcBef>
                <a:spcPct val="0"/>
              </a:spcBef>
              <a:spcAft>
                <a:spcPct val="0"/>
              </a:spcAft>
              <a:defRPr sz="4400">
                <a:solidFill>
                  <a:schemeClr val="tx1"/>
                </a:solidFill>
                <a:latin typeface="Calibri" pitchFamily="34" charset="0"/>
                <a:ea typeface="新細明體" charset="-120"/>
              </a:defRPr>
            </a:lvl7pPr>
            <a:lvl8pPr marL="1371600" algn="ctr" rtl="0" fontAlgn="base">
              <a:spcBef>
                <a:spcPct val="0"/>
              </a:spcBef>
              <a:spcAft>
                <a:spcPct val="0"/>
              </a:spcAft>
              <a:defRPr sz="4400">
                <a:solidFill>
                  <a:schemeClr val="tx1"/>
                </a:solidFill>
                <a:latin typeface="Calibri" pitchFamily="34" charset="0"/>
                <a:ea typeface="新細明體" charset="-120"/>
              </a:defRPr>
            </a:lvl8pPr>
            <a:lvl9pPr marL="1828800" algn="ctr" rtl="0" fontAlgn="base">
              <a:spcBef>
                <a:spcPct val="0"/>
              </a:spcBef>
              <a:spcAft>
                <a:spcPct val="0"/>
              </a:spcAft>
              <a:defRPr sz="4400">
                <a:solidFill>
                  <a:schemeClr val="tx1"/>
                </a:solidFill>
                <a:latin typeface="Calibri" pitchFamily="34" charset="0"/>
                <a:ea typeface="新細明體" charset="-120"/>
              </a:defRPr>
            </a:lvl9pPr>
          </a:lstStyle>
          <a:p>
            <a:pPr algn="l">
              <a:defRPr/>
            </a:pPr>
            <a:r>
              <a:rPr lang="en-US" altLang="zh-HK" sz="4000" dirty="0" smtClean="0">
                <a:solidFill>
                  <a:schemeClr val="tx1">
                    <a:lumMod val="85000"/>
                    <a:lumOff val="15000"/>
                  </a:schemeClr>
                </a:solidFill>
                <a:latin typeface="Matthan Sans" panose="020B0504060101010101" pitchFamily="34" charset="0"/>
                <a:ea typeface="+mj-ea"/>
              </a:rPr>
              <a:t>Logz.io </a:t>
            </a:r>
            <a:br>
              <a:rPr lang="en-US" altLang="zh-HK" sz="4000" dirty="0" smtClean="0">
                <a:solidFill>
                  <a:schemeClr val="tx1">
                    <a:lumMod val="85000"/>
                    <a:lumOff val="15000"/>
                  </a:schemeClr>
                </a:solidFill>
                <a:latin typeface="Matthan Sans" panose="020B0504060101010101" pitchFamily="34" charset="0"/>
                <a:ea typeface="+mj-ea"/>
              </a:rPr>
            </a:br>
            <a:r>
              <a:rPr lang="en-US" altLang="zh-HK" sz="4000" dirty="0" smtClean="0">
                <a:solidFill>
                  <a:schemeClr val="accent5"/>
                </a:solidFill>
                <a:latin typeface="Matthan Sans" panose="020B0504060101010101" pitchFamily="34" charset="0"/>
                <a:ea typeface="+mj-ea"/>
              </a:rPr>
              <a:t>Enterprise</a:t>
            </a:r>
            <a:r>
              <a:rPr lang="en-US" altLang="zh-HK" sz="4000" dirty="0" smtClean="0">
                <a:solidFill>
                  <a:schemeClr val="tx1">
                    <a:lumMod val="85000"/>
                    <a:lumOff val="15000"/>
                  </a:schemeClr>
                </a:solidFill>
                <a:latin typeface="Matthan Sans" panose="020B0504060101010101" pitchFamily="34" charset="0"/>
                <a:ea typeface="+mj-ea"/>
              </a:rPr>
              <a:t> </a:t>
            </a:r>
            <a:r>
              <a:rPr lang="en-US" altLang="zh-HK" sz="4000" dirty="0" smtClean="0">
                <a:solidFill>
                  <a:schemeClr val="accent5"/>
                </a:solidFill>
                <a:latin typeface="Matthan Sans" panose="020B0504060101010101" pitchFamily="34" charset="0"/>
                <a:ea typeface="+mj-ea"/>
              </a:rPr>
              <a:t>ELK Cloud Service</a:t>
            </a:r>
            <a:endParaRPr lang="zh-HK" altLang="en-US" sz="4000" dirty="0">
              <a:solidFill>
                <a:schemeClr val="accent5"/>
              </a:solidFill>
              <a:latin typeface="Matthan Sans" panose="020B0504060101010101" pitchFamily="34" charset="0"/>
              <a:ea typeface="+mj-ea"/>
            </a:endParaRPr>
          </a:p>
        </p:txBody>
      </p:sp>
      <p:grpSp>
        <p:nvGrpSpPr>
          <p:cNvPr id="7" name="Group 6"/>
          <p:cNvGrpSpPr>
            <a:grpSpLocks/>
          </p:cNvGrpSpPr>
          <p:nvPr/>
        </p:nvGrpSpPr>
        <p:grpSpPr bwMode="auto">
          <a:xfrm>
            <a:off x="7935907" y="5490263"/>
            <a:ext cx="3714753" cy="925731"/>
            <a:chOff x="1305331" y="1555651"/>
            <a:chExt cx="3715052" cy="926112"/>
          </a:xfrm>
        </p:grpSpPr>
        <p:sp>
          <p:nvSpPr>
            <p:cNvPr id="49" name="Oval 48"/>
            <p:cNvSpPr/>
            <p:nvPr/>
          </p:nvSpPr>
          <p:spPr>
            <a:xfrm>
              <a:off x="1305331" y="1650940"/>
              <a:ext cx="633464" cy="633673"/>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3200" dirty="0"/>
            </a:p>
          </p:txBody>
        </p:sp>
        <p:sp>
          <p:nvSpPr>
            <p:cNvPr id="50" name="TextBox 36"/>
            <p:cNvSpPr txBox="1"/>
            <p:nvPr/>
          </p:nvSpPr>
          <p:spPr>
            <a:xfrm>
              <a:off x="2051516" y="1555651"/>
              <a:ext cx="2522743" cy="370040"/>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dirty="0">
                  <a:solidFill>
                    <a:schemeClr val="tx1">
                      <a:lumMod val="85000"/>
                      <a:lumOff val="15000"/>
                    </a:schemeClr>
                  </a:solidFill>
                  <a:latin typeface="Matthan Sans" panose="020B0504060101010101" pitchFamily="34" charset="0"/>
                  <a:ea typeface="新細明體" charset="0"/>
                  <a:cs typeface="BPreplay"/>
                </a:rPr>
                <a:t>Production ready</a:t>
              </a:r>
            </a:p>
          </p:txBody>
        </p:sp>
        <p:sp>
          <p:nvSpPr>
            <p:cNvPr id="51" name="TextBox 37"/>
            <p:cNvSpPr txBox="1"/>
            <p:nvPr/>
          </p:nvSpPr>
          <p:spPr>
            <a:xfrm>
              <a:off x="2051516" y="1835166"/>
              <a:ext cx="2968867" cy="646597"/>
            </a:xfrm>
            <a:prstGeom prst="rect">
              <a:avLst/>
            </a:prstGeom>
            <a:noFill/>
          </p:spPr>
          <p:txBody>
            <a:bodyPr wrap="square">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200" dirty="0">
                  <a:solidFill>
                    <a:schemeClr val="tx1">
                      <a:lumMod val="75000"/>
                      <a:lumOff val="25000"/>
                    </a:schemeClr>
                  </a:solidFill>
                  <a:ea typeface="新細明體" charset="0"/>
                  <a:cs typeface="BPreplay"/>
                </a:rPr>
                <a:t>Predefined and community designed dashboard, visualization and alerts are all bundled and ready to provide insights</a:t>
              </a:r>
            </a:p>
          </p:txBody>
        </p:sp>
      </p:grpSp>
      <p:grpSp>
        <p:nvGrpSpPr>
          <p:cNvPr id="8" name="Group 7"/>
          <p:cNvGrpSpPr>
            <a:grpSpLocks/>
          </p:cNvGrpSpPr>
          <p:nvPr/>
        </p:nvGrpSpPr>
        <p:grpSpPr bwMode="auto">
          <a:xfrm>
            <a:off x="7935907" y="4464738"/>
            <a:ext cx="3268665" cy="739776"/>
            <a:chOff x="1305331" y="1555651"/>
            <a:chExt cx="3268928" cy="740788"/>
          </a:xfrm>
        </p:grpSpPr>
        <p:sp>
          <p:nvSpPr>
            <p:cNvPr id="46" name="Oval 45"/>
            <p:cNvSpPr/>
            <p:nvPr/>
          </p:nvSpPr>
          <p:spPr>
            <a:xfrm>
              <a:off x="1305331" y="1651031"/>
              <a:ext cx="633464" cy="632690"/>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3200" dirty="0"/>
            </a:p>
          </p:txBody>
        </p:sp>
        <p:sp>
          <p:nvSpPr>
            <p:cNvPr id="47" name="TextBox 41"/>
            <p:cNvSpPr txBox="1"/>
            <p:nvPr/>
          </p:nvSpPr>
          <p:spPr>
            <a:xfrm>
              <a:off x="2051516" y="1555651"/>
              <a:ext cx="2522743" cy="368804"/>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dirty="0">
                  <a:solidFill>
                    <a:schemeClr val="tx1">
                      <a:lumMod val="85000"/>
                      <a:lumOff val="15000"/>
                    </a:schemeClr>
                  </a:solidFill>
                  <a:latin typeface="Matthan Sans" panose="020B0504060101010101" pitchFamily="34" charset="0"/>
                  <a:ea typeface="新細明體" charset="0"/>
                  <a:cs typeface="BPreplay"/>
                </a:rPr>
                <a:t>Infinitely scalable</a:t>
              </a:r>
            </a:p>
          </p:txBody>
        </p:sp>
        <p:sp>
          <p:nvSpPr>
            <p:cNvPr id="48" name="TextBox 42"/>
            <p:cNvSpPr txBox="1"/>
            <p:nvPr/>
          </p:nvSpPr>
          <p:spPr>
            <a:xfrm>
              <a:off x="2051516" y="1835434"/>
              <a:ext cx="2522743" cy="461005"/>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200" dirty="0">
                  <a:solidFill>
                    <a:schemeClr val="tx1">
                      <a:lumMod val="75000"/>
                      <a:lumOff val="25000"/>
                    </a:schemeClr>
                  </a:solidFill>
                  <a:ea typeface="新細明體" charset="0"/>
                  <a:cs typeface="BPreplay"/>
                </a:rPr>
                <a:t>Ship as much data as you want whenever you want</a:t>
              </a:r>
            </a:p>
          </p:txBody>
        </p:sp>
      </p:grpSp>
      <p:grpSp>
        <p:nvGrpSpPr>
          <p:cNvPr id="9" name="Group 8"/>
          <p:cNvGrpSpPr>
            <a:grpSpLocks/>
          </p:cNvGrpSpPr>
          <p:nvPr/>
        </p:nvGrpSpPr>
        <p:grpSpPr bwMode="auto">
          <a:xfrm>
            <a:off x="7896231" y="272723"/>
            <a:ext cx="3587753" cy="933667"/>
            <a:chOff x="1261891" y="1563542"/>
            <a:chExt cx="3236491" cy="934633"/>
          </a:xfrm>
        </p:grpSpPr>
        <p:sp>
          <p:nvSpPr>
            <p:cNvPr id="43" name="Oval 42"/>
            <p:cNvSpPr/>
            <p:nvPr/>
          </p:nvSpPr>
          <p:spPr>
            <a:xfrm>
              <a:off x="1261891" y="1635053"/>
              <a:ext cx="632977" cy="634068"/>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3200" dirty="0"/>
            </a:p>
          </p:txBody>
        </p:sp>
        <p:sp>
          <p:nvSpPr>
            <p:cNvPr id="44" name="TextBox 46"/>
            <p:cNvSpPr txBox="1"/>
            <p:nvPr/>
          </p:nvSpPr>
          <p:spPr>
            <a:xfrm>
              <a:off x="1976497" y="1563542"/>
              <a:ext cx="2521885" cy="370270"/>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dirty="0">
                  <a:solidFill>
                    <a:schemeClr val="tx1">
                      <a:lumMod val="85000"/>
                      <a:lumOff val="15000"/>
                    </a:schemeClr>
                  </a:solidFill>
                  <a:latin typeface="Matthan Sans" panose="020B0504060101010101" pitchFamily="34" charset="0"/>
                  <a:ea typeface="新細明體" charset="0"/>
                  <a:cs typeface="BPreplay"/>
                </a:rPr>
                <a:t>Alerts</a:t>
              </a:r>
            </a:p>
          </p:txBody>
        </p:sp>
        <p:sp>
          <p:nvSpPr>
            <p:cNvPr id="45" name="TextBox 47"/>
            <p:cNvSpPr txBox="1"/>
            <p:nvPr/>
          </p:nvSpPr>
          <p:spPr>
            <a:xfrm>
              <a:off x="1976497" y="1851176"/>
              <a:ext cx="2521885" cy="646999"/>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200" dirty="0">
                  <a:solidFill>
                    <a:schemeClr val="tx1">
                      <a:lumMod val="75000"/>
                      <a:lumOff val="25000"/>
                    </a:schemeClr>
                  </a:solidFill>
                  <a:ea typeface="新細明體" charset="0"/>
                  <a:cs typeface="BPreplay"/>
                </a:rPr>
                <a:t>Unique Alerts system proprietary built on top of open source ELK transform the ELK into a proactive system</a:t>
              </a:r>
            </a:p>
          </p:txBody>
        </p:sp>
      </p:grpSp>
      <p:grpSp>
        <p:nvGrpSpPr>
          <p:cNvPr id="10" name="Group 9"/>
          <p:cNvGrpSpPr>
            <a:grpSpLocks/>
          </p:cNvGrpSpPr>
          <p:nvPr/>
        </p:nvGrpSpPr>
        <p:grpSpPr bwMode="auto">
          <a:xfrm>
            <a:off x="7939093" y="2317425"/>
            <a:ext cx="3827461" cy="925731"/>
            <a:chOff x="1305331" y="1555651"/>
            <a:chExt cx="3825914" cy="926112"/>
          </a:xfrm>
        </p:grpSpPr>
        <p:sp>
          <p:nvSpPr>
            <p:cNvPr id="40" name="Oval 39"/>
            <p:cNvSpPr/>
            <p:nvPr/>
          </p:nvSpPr>
          <p:spPr>
            <a:xfrm>
              <a:off x="1305331" y="1650940"/>
              <a:ext cx="633156" cy="633673"/>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3200" dirty="0"/>
            </a:p>
          </p:txBody>
        </p:sp>
        <p:sp>
          <p:nvSpPr>
            <p:cNvPr id="41" name="TextBox 51"/>
            <p:cNvSpPr txBox="1"/>
            <p:nvPr/>
          </p:nvSpPr>
          <p:spPr>
            <a:xfrm>
              <a:off x="2051154" y="1555651"/>
              <a:ext cx="2523105" cy="370040"/>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dirty="0">
                  <a:solidFill>
                    <a:schemeClr val="tx1">
                      <a:lumMod val="85000"/>
                      <a:lumOff val="15000"/>
                    </a:schemeClr>
                  </a:solidFill>
                  <a:latin typeface="Matthan Sans" panose="020B0504060101010101" pitchFamily="34" charset="0"/>
                  <a:ea typeface="新細明體" charset="0"/>
                  <a:cs typeface="BPreplay"/>
                </a:rPr>
                <a:t>Highly Available</a:t>
              </a:r>
            </a:p>
          </p:txBody>
        </p:sp>
        <p:sp>
          <p:nvSpPr>
            <p:cNvPr id="42" name="TextBox 52"/>
            <p:cNvSpPr txBox="1"/>
            <p:nvPr/>
          </p:nvSpPr>
          <p:spPr>
            <a:xfrm>
              <a:off x="2051154" y="1835166"/>
              <a:ext cx="3080091" cy="646597"/>
            </a:xfrm>
            <a:prstGeom prst="rect">
              <a:avLst/>
            </a:prstGeom>
            <a:noFill/>
          </p:spPr>
          <p:txBody>
            <a:bodyPr wrap="square">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200" dirty="0">
                  <a:solidFill>
                    <a:schemeClr val="tx1">
                      <a:lumMod val="75000"/>
                      <a:lumOff val="25000"/>
                    </a:schemeClr>
                  </a:solidFill>
                  <a:ea typeface="新細明體" charset="0"/>
                  <a:cs typeface="BPreplay"/>
                </a:rPr>
                <a:t>Data  and entire data ingestion pipeline can sustain downtime in full datacenter without losing data or service</a:t>
              </a:r>
            </a:p>
          </p:txBody>
        </p:sp>
      </p:grpSp>
      <p:grpSp>
        <p:nvGrpSpPr>
          <p:cNvPr id="11" name="Group 10"/>
          <p:cNvGrpSpPr>
            <a:grpSpLocks/>
          </p:cNvGrpSpPr>
          <p:nvPr/>
        </p:nvGrpSpPr>
        <p:grpSpPr bwMode="auto">
          <a:xfrm>
            <a:off x="7939093" y="1291900"/>
            <a:ext cx="3270250" cy="739776"/>
            <a:chOff x="1305331" y="1555651"/>
            <a:chExt cx="3268928" cy="740788"/>
          </a:xfrm>
        </p:grpSpPr>
        <p:sp>
          <p:nvSpPr>
            <p:cNvPr id="37" name="Oval 36"/>
            <p:cNvSpPr/>
            <p:nvPr/>
          </p:nvSpPr>
          <p:spPr>
            <a:xfrm>
              <a:off x="1305331" y="1651031"/>
              <a:ext cx="633156" cy="632690"/>
            </a:xfrm>
            <a:prstGeom prst="ellipse">
              <a:avLst/>
            </a:prstGeom>
            <a:solidFill>
              <a:schemeClr val="tx1">
                <a:lumMod val="85000"/>
                <a:lumOff val="1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eaLnBrk="1" hangingPunct="1">
                <a:defRPr/>
              </a:pPr>
              <a:endParaRPr lang="zh-HK" altLang="en-US" sz="3200" dirty="0"/>
            </a:p>
          </p:txBody>
        </p:sp>
        <p:sp>
          <p:nvSpPr>
            <p:cNvPr id="38" name="TextBox 56"/>
            <p:cNvSpPr txBox="1"/>
            <p:nvPr/>
          </p:nvSpPr>
          <p:spPr>
            <a:xfrm>
              <a:off x="2051154" y="1555651"/>
              <a:ext cx="2523105" cy="368804"/>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dirty="0">
                  <a:solidFill>
                    <a:schemeClr val="tx1">
                      <a:lumMod val="85000"/>
                      <a:lumOff val="15000"/>
                    </a:schemeClr>
                  </a:solidFill>
                  <a:latin typeface="Matthan Sans" panose="020B0504060101010101" pitchFamily="34" charset="0"/>
                  <a:ea typeface="新細明體" charset="0"/>
                  <a:cs typeface="BPreplay"/>
                </a:rPr>
                <a:t>Advanced</a:t>
              </a:r>
              <a:r>
                <a:rPr lang="en-US" dirty="0">
                  <a:solidFill>
                    <a:schemeClr val="accent5"/>
                  </a:solidFill>
                  <a:latin typeface="Matthan Sans" panose="020B0504060101010101" pitchFamily="34" charset="0"/>
                  <a:ea typeface="新細明體" charset="0"/>
                  <a:cs typeface="BPreplay"/>
                </a:rPr>
                <a:t> </a:t>
              </a:r>
              <a:r>
                <a:rPr lang="en-US" dirty="0">
                  <a:solidFill>
                    <a:schemeClr val="tx1">
                      <a:lumMod val="85000"/>
                      <a:lumOff val="15000"/>
                    </a:schemeClr>
                  </a:solidFill>
                  <a:latin typeface="Matthan Sans" panose="020B0504060101010101" pitchFamily="34" charset="0"/>
                  <a:ea typeface="新細明體" charset="0"/>
                  <a:cs typeface="BPreplay"/>
                </a:rPr>
                <a:t>Security</a:t>
              </a:r>
            </a:p>
          </p:txBody>
        </p:sp>
        <p:sp>
          <p:nvSpPr>
            <p:cNvPr id="39" name="TextBox 57"/>
            <p:cNvSpPr txBox="1"/>
            <p:nvPr/>
          </p:nvSpPr>
          <p:spPr>
            <a:xfrm>
              <a:off x="2051154" y="1835434"/>
              <a:ext cx="2523105" cy="461005"/>
            </a:xfrm>
            <a:prstGeom prst="rect">
              <a:avLst/>
            </a:prstGeom>
            <a:noFill/>
          </p:spPr>
          <p:txBody>
            <a:bodyPr>
              <a:spAutoFit/>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r>
                <a:rPr lang="en-US" sz="1200" dirty="0">
                  <a:solidFill>
                    <a:schemeClr val="tx1">
                      <a:lumMod val="75000"/>
                      <a:lumOff val="25000"/>
                    </a:schemeClr>
                  </a:solidFill>
                  <a:ea typeface="新細明體" charset="0"/>
                  <a:cs typeface="BPreplay"/>
                </a:rPr>
                <a:t>360 degrees security with role based access and multi-layer security</a:t>
              </a:r>
            </a:p>
          </p:txBody>
        </p:sp>
      </p:grpSp>
      <p:grpSp>
        <p:nvGrpSpPr>
          <p:cNvPr id="12" name="Group 11"/>
          <p:cNvGrpSpPr>
            <a:grpSpLocks noChangeAspect="1"/>
          </p:cNvGrpSpPr>
          <p:nvPr/>
        </p:nvGrpSpPr>
        <p:grpSpPr bwMode="auto">
          <a:xfrm>
            <a:off x="8040688" y="488621"/>
            <a:ext cx="387349" cy="387349"/>
            <a:chOff x="2484" y="1207"/>
            <a:chExt cx="244" cy="244"/>
          </a:xfrm>
        </p:grpSpPr>
        <p:sp>
          <p:nvSpPr>
            <p:cNvPr id="32" name="AutoShape 75"/>
            <p:cNvSpPr>
              <a:spLocks noChangeAspect="1" noChangeArrowheads="1" noTextEdit="1"/>
            </p:cNvSpPr>
            <p:nvPr/>
          </p:nvSpPr>
          <p:spPr bwMode="auto">
            <a:xfrm>
              <a:off x="2484" y="1207"/>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a:p>
          </p:txBody>
        </p:sp>
        <p:sp>
          <p:nvSpPr>
            <p:cNvPr id="33" name="Freeform 32"/>
            <p:cNvSpPr>
              <a:spLocks noEditPoints="1"/>
            </p:cNvSpPr>
            <p:nvPr/>
          </p:nvSpPr>
          <p:spPr bwMode="auto">
            <a:xfrm>
              <a:off x="2507" y="1230"/>
              <a:ext cx="198" cy="221"/>
            </a:xfrm>
            <a:custGeom>
              <a:avLst/>
              <a:gdLst>
                <a:gd name="T0" fmla="*/ 208 w 208"/>
                <a:gd name="T1" fmla="*/ 104 h 232"/>
                <a:gd name="T2" fmla="*/ 104 w 208"/>
                <a:gd name="T3" fmla="*/ 0 h 232"/>
                <a:gd name="T4" fmla="*/ 0 w 208"/>
                <a:gd name="T5" fmla="*/ 104 h 232"/>
                <a:gd name="T6" fmla="*/ 54 w 208"/>
                <a:gd name="T7" fmla="*/ 195 h 232"/>
                <a:gd name="T8" fmla="*/ 30 w 208"/>
                <a:gd name="T9" fmla="*/ 218 h 232"/>
                <a:gd name="T10" fmla="*/ 30 w 208"/>
                <a:gd name="T11" fmla="*/ 230 h 232"/>
                <a:gd name="T12" fmla="*/ 36 w 208"/>
                <a:gd name="T13" fmla="*/ 232 h 232"/>
                <a:gd name="T14" fmla="*/ 42 w 208"/>
                <a:gd name="T15" fmla="*/ 230 h 232"/>
                <a:gd name="T16" fmla="*/ 69 w 208"/>
                <a:gd name="T17" fmla="*/ 202 h 232"/>
                <a:gd name="T18" fmla="*/ 104 w 208"/>
                <a:gd name="T19" fmla="*/ 208 h 232"/>
                <a:gd name="T20" fmla="*/ 139 w 208"/>
                <a:gd name="T21" fmla="*/ 202 h 232"/>
                <a:gd name="T22" fmla="*/ 166 w 208"/>
                <a:gd name="T23" fmla="*/ 230 h 232"/>
                <a:gd name="T24" fmla="*/ 172 w 208"/>
                <a:gd name="T25" fmla="*/ 232 h 232"/>
                <a:gd name="T26" fmla="*/ 178 w 208"/>
                <a:gd name="T27" fmla="*/ 230 h 232"/>
                <a:gd name="T28" fmla="*/ 178 w 208"/>
                <a:gd name="T29" fmla="*/ 218 h 232"/>
                <a:gd name="T30" fmla="*/ 154 w 208"/>
                <a:gd name="T31" fmla="*/ 195 h 232"/>
                <a:gd name="T32" fmla="*/ 208 w 208"/>
                <a:gd name="T33" fmla="*/ 104 h 232"/>
                <a:gd name="T34" fmla="*/ 140 w 208"/>
                <a:gd name="T35" fmla="*/ 184 h 232"/>
                <a:gd name="T36" fmla="*/ 134 w 208"/>
                <a:gd name="T37" fmla="*/ 186 h 232"/>
                <a:gd name="T38" fmla="*/ 134 w 208"/>
                <a:gd name="T39" fmla="*/ 187 h 232"/>
                <a:gd name="T40" fmla="*/ 104 w 208"/>
                <a:gd name="T41" fmla="*/ 192 h 232"/>
                <a:gd name="T42" fmla="*/ 74 w 208"/>
                <a:gd name="T43" fmla="*/ 187 h 232"/>
                <a:gd name="T44" fmla="*/ 74 w 208"/>
                <a:gd name="T45" fmla="*/ 186 h 232"/>
                <a:gd name="T46" fmla="*/ 68 w 208"/>
                <a:gd name="T47" fmla="*/ 184 h 232"/>
                <a:gd name="T48" fmla="*/ 16 w 208"/>
                <a:gd name="T49" fmla="*/ 104 h 232"/>
                <a:gd name="T50" fmla="*/ 104 w 208"/>
                <a:gd name="T51" fmla="*/ 16 h 232"/>
                <a:gd name="T52" fmla="*/ 192 w 208"/>
                <a:gd name="T53" fmla="*/ 104 h 232"/>
                <a:gd name="T54" fmla="*/ 140 w 208"/>
                <a:gd name="T55" fmla="*/ 18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 h="232">
                  <a:moveTo>
                    <a:pt x="208" y="104"/>
                  </a:moveTo>
                  <a:cubicBezTo>
                    <a:pt x="208" y="47"/>
                    <a:pt x="161" y="0"/>
                    <a:pt x="104" y="0"/>
                  </a:cubicBezTo>
                  <a:cubicBezTo>
                    <a:pt x="47" y="0"/>
                    <a:pt x="0" y="47"/>
                    <a:pt x="0" y="104"/>
                  </a:cubicBezTo>
                  <a:cubicBezTo>
                    <a:pt x="0" y="143"/>
                    <a:pt x="22" y="177"/>
                    <a:pt x="54" y="195"/>
                  </a:cubicBezTo>
                  <a:cubicBezTo>
                    <a:pt x="30" y="218"/>
                    <a:pt x="30" y="218"/>
                    <a:pt x="30" y="218"/>
                  </a:cubicBezTo>
                  <a:cubicBezTo>
                    <a:pt x="27" y="221"/>
                    <a:pt x="27" y="227"/>
                    <a:pt x="30" y="230"/>
                  </a:cubicBezTo>
                  <a:cubicBezTo>
                    <a:pt x="32" y="231"/>
                    <a:pt x="34" y="232"/>
                    <a:pt x="36" y="232"/>
                  </a:cubicBezTo>
                  <a:cubicBezTo>
                    <a:pt x="38" y="232"/>
                    <a:pt x="40" y="231"/>
                    <a:pt x="42" y="230"/>
                  </a:cubicBezTo>
                  <a:cubicBezTo>
                    <a:pt x="69" y="202"/>
                    <a:pt x="69" y="202"/>
                    <a:pt x="69" y="202"/>
                  </a:cubicBezTo>
                  <a:cubicBezTo>
                    <a:pt x="80" y="206"/>
                    <a:pt x="92" y="208"/>
                    <a:pt x="104" y="208"/>
                  </a:cubicBezTo>
                  <a:cubicBezTo>
                    <a:pt x="116" y="208"/>
                    <a:pt x="128" y="206"/>
                    <a:pt x="139" y="202"/>
                  </a:cubicBezTo>
                  <a:cubicBezTo>
                    <a:pt x="166" y="230"/>
                    <a:pt x="166" y="230"/>
                    <a:pt x="166" y="230"/>
                  </a:cubicBezTo>
                  <a:cubicBezTo>
                    <a:pt x="168" y="231"/>
                    <a:pt x="170" y="232"/>
                    <a:pt x="172" y="232"/>
                  </a:cubicBezTo>
                  <a:cubicBezTo>
                    <a:pt x="174" y="232"/>
                    <a:pt x="176" y="231"/>
                    <a:pt x="178" y="230"/>
                  </a:cubicBezTo>
                  <a:cubicBezTo>
                    <a:pt x="181" y="227"/>
                    <a:pt x="181" y="221"/>
                    <a:pt x="178" y="218"/>
                  </a:cubicBezTo>
                  <a:cubicBezTo>
                    <a:pt x="154" y="195"/>
                    <a:pt x="154" y="195"/>
                    <a:pt x="154" y="195"/>
                  </a:cubicBezTo>
                  <a:cubicBezTo>
                    <a:pt x="186" y="177"/>
                    <a:pt x="208" y="143"/>
                    <a:pt x="208" y="104"/>
                  </a:cubicBezTo>
                  <a:close/>
                  <a:moveTo>
                    <a:pt x="140" y="184"/>
                  </a:moveTo>
                  <a:cubicBezTo>
                    <a:pt x="138" y="184"/>
                    <a:pt x="136" y="185"/>
                    <a:pt x="134" y="186"/>
                  </a:cubicBezTo>
                  <a:cubicBezTo>
                    <a:pt x="134" y="186"/>
                    <a:pt x="134" y="187"/>
                    <a:pt x="134" y="187"/>
                  </a:cubicBezTo>
                  <a:cubicBezTo>
                    <a:pt x="125" y="190"/>
                    <a:pt x="115" y="192"/>
                    <a:pt x="104" y="192"/>
                  </a:cubicBezTo>
                  <a:cubicBezTo>
                    <a:pt x="93" y="192"/>
                    <a:pt x="83" y="190"/>
                    <a:pt x="74" y="187"/>
                  </a:cubicBezTo>
                  <a:cubicBezTo>
                    <a:pt x="74" y="187"/>
                    <a:pt x="74" y="186"/>
                    <a:pt x="74" y="186"/>
                  </a:cubicBezTo>
                  <a:cubicBezTo>
                    <a:pt x="72" y="185"/>
                    <a:pt x="70" y="184"/>
                    <a:pt x="68" y="184"/>
                  </a:cubicBezTo>
                  <a:cubicBezTo>
                    <a:pt x="37" y="170"/>
                    <a:pt x="16" y="140"/>
                    <a:pt x="16" y="104"/>
                  </a:cubicBezTo>
                  <a:cubicBezTo>
                    <a:pt x="16" y="55"/>
                    <a:pt x="55" y="16"/>
                    <a:pt x="104" y="16"/>
                  </a:cubicBezTo>
                  <a:cubicBezTo>
                    <a:pt x="153" y="16"/>
                    <a:pt x="192" y="55"/>
                    <a:pt x="192" y="104"/>
                  </a:cubicBezTo>
                  <a:cubicBezTo>
                    <a:pt x="192" y="140"/>
                    <a:pt x="171" y="170"/>
                    <a:pt x="140" y="184"/>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sp>
          <p:nvSpPr>
            <p:cNvPr id="34" name="Freeform 33"/>
            <p:cNvSpPr>
              <a:spLocks/>
            </p:cNvSpPr>
            <p:nvPr/>
          </p:nvSpPr>
          <p:spPr bwMode="auto">
            <a:xfrm>
              <a:off x="2598" y="1276"/>
              <a:ext cx="47" cy="76"/>
            </a:xfrm>
            <a:custGeom>
              <a:avLst/>
              <a:gdLst>
                <a:gd name="T0" fmla="*/ 44 w 49"/>
                <a:gd name="T1" fmla="*/ 65 h 80"/>
                <a:gd name="T2" fmla="*/ 16 w 49"/>
                <a:gd name="T3" fmla="*/ 51 h 80"/>
                <a:gd name="T4" fmla="*/ 16 w 49"/>
                <a:gd name="T5" fmla="*/ 8 h 80"/>
                <a:gd name="T6" fmla="*/ 8 w 49"/>
                <a:gd name="T7" fmla="*/ 0 h 80"/>
                <a:gd name="T8" fmla="*/ 0 w 49"/>
                <a:gd name="T9" fmla="*/ 8 h 80"/>
                <a:gd name="T10" fmla="*/ 0 w 49"/>
                <a:gd name="T11" fmla="*/ 56 h 80"/>
                <a:gd name="T12" fmla="*/ 4 w 49"/>
                <a:gd name="T13" fmla="*/ 63 h 80"/>
                <a:gd name="T14" fmla="*/ 36 w 49"/>
                <a:gd name="T15" fmla="*/ 79 h 80"/>
                <a:gd name="T16" fmla="*/ 40 w 49"/>
                <a:gd name="T17" fmla="*/ 80 h 80"/>
                <a:gd name="T18" fmla="*/ 47 w 49"/>
                <a:gd name="T19" fmla="*/ 76 h 80"/>
                <a:gd name="T20" fmla="*/ 44 w 49"/>
                <a:gd name="T21"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80">
                  <a:moveTo>
                    <a:pt x="44" y="65"/>
                  </a:moveTo>
                  <a:cubicBezTo>
                    <a:pt x="16" y="51"/>
                    <a:pt x="16" y="51"/>
                    <a:pt x="16" y="51"/>
                  </a:cubicBezTo>
                  <a:cubicBezTo>
                    <a:pt x="16" y="8"/>
                    <a:pt x="16" y="8"/>
                    <a:pt x="16" y="8"/>
                  </a:cubicBezTo>
                  <a:cubicBezTo>
                    <a:pt x="16" y="4"/>
                    <a:pt x="12" y="0"/>
                    <a:pt x="8" y="0"/>
                  </a:cubicBezTo>
                  <a:cubicBezTo>
                    <a:pt x="4" y="0"/>
                    <a:pt x="0" y="4"/>
                    <a:pt x="0" y="8"/>
                  </a:cubicBezTo>
                  <a:cubicBezTo>
                    <a:pt x="0" y="56"/>
                    <a:pt x="0" y="56"/>
                    <a:pt x="0" y="56"/>
                  </a:cubicBezTo>
                  <a:cubicBezTo>
                    <a:pt x="0" y="59"/>
                    <a:pt x="2" y="62"/>
                    <a:pt x="4" y="63"/>
                  </a:cubicBezTo>
                  <a:cubicBezTo>
                    <a:pt x="36" y="79"/>
                    <a:pt x="36" y="79"/>
                    <a:pt x="36" y="79"/>
                  </a:cubicBezTo>
                  <a:cubicBezTo>
                    <a:pt x="38" y="80"/>
                    <a:pt x="39" y="80"/>
                    <a:pt x="40" y="80"/>
                  </a:cubicBezTo>
                  <a:cubicBezTo>
                    <a:pt x="43" y="80"/>
                    <a:pt x="46" y="78"/>
                    <a:pt x="47" y="76"/>
                  </a:cubicBezTo>
                  <a:cubicBezTo>
                    <a:pt x="49" y="72"/>
                    <a:pt x="48" y="67"/>
                    <a:pt x="44" y="65"/>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sp>
          <p:nvSpPr>
            <p:cNvPr id="35" name="Freeform 34"/>
            <p:cNvSpPr>
              <a:spLocks noEditPoints="1"/>
            </p:cNvSpPr>
            <p:nvPr/>
          </p:nvSpPr>
          <p:spPr bwMode="auto">
            <a:xfrm>
              <a:off x="2484" y="1207"/>
              <a:ext cx="70" cy="69"/>
            </a:xfrm>
            <a:custGeom>
              <a:avLst/>
              <a:gdLst>
                <a:gd name="T0" fmla="*/ 72 w 73"/>
                <a:gd name="T1" fmla="*/ 14 h 72"/>
                <a:gd name="T2" fmla="*/ 66 w 73"/>
                <a:gd name="T3" fmla="*/ 8 h 72"/>
                <a:gd name="T4" fmla="*/ 26 w 73"/>
                <a:gd name="T5" fmla="*/ 0 h 72"/>
                <a:gd name="T6" fmla="*/ 18 w 73"/>
                <a:gd name="T7" fmla="*/ 2 h 72"/>
                <a:gd name="T8" fmla="*/ 2 w 73"/>
                <a:gd name="T9" fmla="*/ 18 h 72"/>
                <a:gd name="T10" fmla="*/ 0 w 73"/>
                <a:gd name="T11" fmla="*/ 26 h 72"/>
                <a:gd name="T12" fmla="*/ 8 w 73"/>
                <a:gd name="T13" fmla="*/ 66 h 72"/>
                <a:gd name="T14" fmla="*/ 14 w 73"/>
                <a:gd name="T15" fmla="*/ 72 h 72"/>
                <a:gd name="T16" fmla="*/ 16 w 73"/>
                <a:gd name="T17" fmla="*/ 72 h 72"/>
                <a:gd name="T18" fmla="*/ 22 w 73"/>
                <a:gd name="T19" fmla="*/ 70 h 72"/>
                <a:gd name="T20" fmla="*/ 70 w 73"/>
                <a:gd name="T21" fmla="*/ 22 h 72"/>
                <a:gd name="T22" fmla="*/ 72 w 73"/>
                <a:gd name="T23" fmla="*/ 14 h 72"/>
                <a:gd name="T24" fmla="*/ 21 w 73"/>
                <a:gd name="T25" fmla="*/ 48 h 72"/>
                <a:gd name="T26" fmla="*/ 17 w 73"/>
                <a:gd name="T27" fmla="*/ 27 h 72"/>
                <a:gd name="T28" fmla="*/ 27 w 73"/>
                <a:gd name="T29" fmla="*/ 17 h 72"/>
                <a:gd name="T30" fmla="*/ 48 w 73"/>
                <a:gd name="T31" fmla="*/ 21 h 72"/>
                <a:gd name="T32" fmla="*/ 21 w 73"/>
                <a:gd name="T33"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72">
                  <a:moveTo>
                    <a:pt x="72" y="14"/>
                  </a:moveTo>
                  <a:cubicBezTo>
                    <a:pt x="71" y="11"/>
                    <a:pt x="68" y="9"/>
                    <a:pt x="66" y="8"/>
                  </a:cubicBezTo>
                  <a:cubicBezTo>
                    <a:pt x="26" y="0"/>
                    <a:pt x="26" y="0"/>
                    <a:pt x="26" y="0"/>
                  </a:cubicBezTo>
                  <a:cubicBezTo>
                    <a:pt x="23" y="0"/>
                    <a:pt x="20" y="0"/>
                    <a:pt x="18" y="2"/>
                  </a:cubicBezTo>
                  <a:cubicBezTo>
                    <a:pt x="2" y="18"/>
                    <a:pt x="2" y="18"/>
                    <a:pt x="2" y="18"/>
                  </a:cubicBezTo>
                  <a:cubicBezTo>
                    <a:pt x="0" y="20"/>
                    <a:pt x="0" y="23"/>
                    <a:pt x="0" y="26"/>
                  </a:cubicBezTo>
                  <a:cubicBezTo>
                    <a:pt x="8" y="66"/>
                    <a:pt x="8" y="66"/>
                    <a:pt x="8" y="66"/>
                  </a:cubicBezTo>
                  <a:cubicBezTo>
                    <a:pt x="9" y="68"/>
                    <a:pt x="11" y="71"/>
                    <a:pt x="14" y="72"/>
                  </a:cubicBezTo>
                  <a:cubicBezTo>
                    <a:pt x="14" y="72"/>
                    <a:pt x="15" y="72"/>
                    <a:pt x="16" y="72"/>
                  </a:cubicBezTo>
                  <a:cubicBezTo>
                    <a:pt x="18" y="72"/>
                    <a:pt x="20" y="71"/>
                    <a:pt x="22" y="70"/>
                  </a:cubicBezTo>
                  <a:cubicBezTo>
                    <a:pt x="70" y="22"/>
                    <a:pt x="70" y="22"/>
                    <a:pt x="70" y="22"/>
                  </a:cubicBezTo>
                  <a:cubicBezTo>
                    <a:pt x="72" y="20"/>
                    <a:pt x="73" y="17"/>
                    <a:pt x="72" y="14"/>
                  </a:cubicBezTo>
                  <a:close/>
                  <a:moveTo>
                    <a:pt x="21" y="48"/>
                  </a:moveTo>
                  <a:cubicBezTo>
                    <a:pt x="17" y="27"/>
                    <a:pt x="17" y="27"/>
                    <a:pt x="17" y="27"/>
                  </a:cubicBezTo>
                  <a:cubicBezTo>
                    <a:pt x="27" y="17"/>
                    <a:pt x="27" y="17"/>
                    <a:pt x="27" y="17"/>
                  </a:cubicBezTo>
                  <a:cubicBezTo>
                    <a:pt x="48" y="21"/>
                    <a:pt x="48" y="21"/>
                    <a:pt x="48" y="21"/>
                  </a:cubicBezTo>
                  <a:lnTo>
                    <a:pt x="21" y="48"/>
                  </a:ln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sp>
          <p:nvSpPr>
            <p:cNvPr id="36" name="Freeform 35"/>
            <p:cNvSpPr>
              <a:spLocks noEditPoints="1"/>
            </p:cNvSpPr>
            <p:nvPr/>
          </p:nvSpPr>
          <p:spPr bwMode="auto">
            <a:xfrm>
              <a:off x="2658" y="1207"/>
              <a:ext cx="70" cy="69"/>
            </a:xfrm>
            <a:custGeom>
              <a:avLst/>
              <a:gdLst>
                <a:gd name="T0" fmla="*/ 57 w 73"/>
                <a:gd name="T1" fmla="*/ 72 h 72"/>
                <a:gd name="T2" fmla="*/ 59 w 73"/>
                <a:gd name="T3" fmla="*/ 72 h 72"/>
                <a:gd name="T4" fmla="*/ 65 w 73"/>
                <a:gd name="T5" fmla="*/ 66 h 72"/>
                <a:gd name="T6" fmla="*/ 73 w 73"/>
                <a:gd name="T7" fmla="*/ 26 h 72"/>
                <a:gd name="T8" fmla="*/ 71 w 73"/>
                <a:gd name="T9" fmla="*/ 18 h 72"/>
                <a:gd name="T10" fmla="*/ 55 w 73"/>
                <a:gd name="T11" fmla="*/ 2 h 72"/>
                <a:gd name="T12" fmla="*/ 47 w 73"/>
                <a:gd name="T13" fmla="*/ 0 h 72"/>
                <a:gd name="T14" fmla="*/ 7 w 73"/>
                <a:gd name="T15" fmla="*/ 8 h 72"/>
                <a:gd name="T16" fmla="*/ 1 w 73"/>
                <a:gd name="T17" fmla="*/ 14 h 72"/>
                <a:gd name="T18" fmla="*/ 3 w 73"/>
                <a:gd name="T19" fmla="*/ 22 h 72"/>
                <a:gd name="T20" fmla="*/ 51 w 73"/>
                <a:gd name="T21" fmla="*/ 70 h 72"/>
                <a:gd name="T22" fmla="*/ 57 w 73"/>
                <a:gd name="T23" fmla="*/ 72 h 72"/>
                <a:gd name="T24" fmla="*/ 46 w 73"/>
                <a:gd name="T25" fmla="*/ 17 h 72"/>
                <a:gd name="T26" fmla="*/ 56 w 73"/>
                <a:gd name="T27" fmla="*/ 27 h 72"/>
                <a:gd name="T28" fmla="*/ 52 w 73"/>
                <a:gd name="T29" fmla="*/ 48 h 72"/>
                <a:gd name="T30" fmla="*/ 25 w 73"/>
                <a:gd name="T31" fmla="*/ 21 h 72"/>
                <a:gd name="T32" fmla="*/ 46 w 73"/>
                <a:gd name="T33" fmla="*/ 1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72">
                  <a:moveTo>
                    <a:pt x="57" y="72"/>
                  </a:moveTo>
                  <a:cubicBezTo>
                    <a:pt x="58" y="72"/>
                    <a:pt x="59" y="72"/>
                    <a:pt x="59" y="72"/>
                  </a:cubicBezTo>
                  <a:cubicBezTo>
                    <a:pt x="62" y="71"/>
                    <a:pt x="64" y="68"/>
                    <a:pt x="65" y="66"/>
                  </a:cubicBezTo>
                  <a:cubicBezTo>
                    <a:pt x="73" y="26"/>
                    <a:pt x="73" y="26"/>
                    <a:pt x="73" y="26"/>
                  </a:cubicBezTo>
                  <a:cubicBezTo>
                    <a:pt x="73" y="23"/>
                    <a:pt x="73" y="20"/>
                    <a:pt x="71" y="18"/>
                  </a:cubicBezTo>
                  <a:cubicBezTo>
                    <a:pt x="55" y="2"/>
                    <a:pt x="55" y="2"/>
                    <a:pt x="55" y="2"/>
                  </a:cubicBezTo>
                  <a:cubicBezTo>
                    <a:pt x="53" y="0"/>
                    <a:pt x="50" y="0"/>
                    <a:pt x="47" y="0"/>
                  </a:cubicBezTo>
                  <a:cubicBezTo>
                    <a:pt x="7" y="8"/>
                    <a:pt x="7" y="8"/>
                    <a:pt x="7" y="8"/>
                  </a:cubicBezTo>
                  <a:cubicBezTo>
                    <a:pt x="5" y="9"/>
                    <a:pt x="2" y="11"/>
                    <a:pt x="1" y="14"/>
                  </a:cubicBezTo>
                  <a:cubicBezTo>
                    <a:pt x="0" y="17"/>
                    <a:pt x="1" y="20"/>
                    <a:pt x="3" y="22"/>
                  </a:cubicBezTo>
                  <a:cubicBezTo>
                    <a:pt x="51" y="70"/>
                    <a:pt x="51" y="70"/>
                    <a:pt x="51" y="70"/>
                  </a:cubicBezTo>
                  <a:cubicBezTo>
                    <a:pt x="53" y="71"/>
                    <a:pt x="55" y="72"/>
                    <a:pt x="57" y="72"/>
                  </a:cubicBezTo>
                  <a:close/>
                  <a:moveTo>
                    <a:pt x="46" y="17"/>
                  </a:moveTo>
                  <a:cubicBezTo>
                    <a:pt x="56" y="27"/>
                    <a:pt x="56" y="27"/>
                    <a:pt x="56" y="27"/>
                  </a:cubicBezTo>
                  <a:cubicBezTo>
                    <a:pt x="52" y="48"/>
                    <a:pt x="52" y="48"/>
                    <a:pt x="52" y="48"/>
                  </a:cubicBezTo>
                  <a:cubicBezTo>
                    <a:pt x="25" y="21"/>
                    <a:pt x="25" y="21"/>
                    <a:pt x="25" y="21"/>
                  </a:cubicBezTo>
                  <a:lnTo>
                    <a:pt x="46" y="17"/>
                  </a:ln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grpSp>
      <p:grpSp>
        <p:nvGrpSpPr>
          <p:cNvPr id="13" name="Group 12"/>
          <p:cNvGrpSpPr>
            <a:grpSpLocks noChangeAspect="1"/>
          </p:cNvGrpSpPr>
          <p:nvPr/>
        </p:nvGrpSpPr>
        <p:grpSpPr bwMode="auto">
          <a:xfrm>
            <a:off x="8062917" y="4740954"/>
            <a:ext cx="387351" cy="244474"/>
            <a:chOff x="5228" y="2237"/>
            <a:chExt cx="244" cy="154"/>
          </a:xfrm>
        </p:grpSpPr>
        <p:sp>
          <p:nvSpPr>
            <p:cNvPr id="29" name="AutoShape 199"/>
            <p:cNvSpPr>
              <a:spLocks noChangeAspect="1" noChangeArrowheads="1" noTextEdit="1"/>
            </p:cNvSpPr>
            <p:nvPr/>
          </p:nvSpPr>
          <p:spPr bwMode="auto">
            <a:xfrm>
              <a:off x="5228" y="2237"/>
              <a:ext cx="24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a:p>
          </p:txBody>
        </p:sp>
        <p:sp>
          <p:nvSpPr>
            <p:cNvPr id="30" name="Freeform 29"/>
            <p:cNvSpPr>
              <a:spLocks noEditPoints="1"/>
            </p:cNvSpPr>
            <p:nvPr/>
          </p:nvSpPr>
          <p:spPr bwMode="auto">
            <a:xfrm>
              <a:off x="5228" y="2237"/>
              <a:ext cx="244" cy="154"/>
            </a:xfrm>
            <a:custGeom>
              <a:avLst/>
              <a:gdLst>
                <a:gd name="T0" fmla="*/ 48 w 256"/>
                <a:gd name="T1" fmla="*/ 160 h 160"/>
                <a:gd name="T2" fmla="*/ 216 w 256"/>
                <a:gd name="T3" fmla="*/ 160 h 160"/>
                <a:gd name="T4" fmla="*/ 256 w 256"/>
                <a:gd name="T5" fmla="*/ 120 h 160"/>
                <a:gd name="T6" fmla="*/ 224 w 256"/>
                <a:gd name="T7" fmla="*/ 81 h 160"/>
                <a:gd name="T8" fmla="*/ 136 w 256"/>
                <a:gd name="T9" fmla="*/ 0 h 160"/>
                <a:gd name="T10" fmla="*/ 50 w 256"/>
                <a:gd name="T11" fmla="*/ 64 h 160"/>
                <a:gd name="T12" fmla="*/ 48 w 256"/>
                <a:gd name="T13" fmla="*/ 64 h 160"/>
                <a:gd name="T14" fmla="*/ 0 w 256"/>
                <a:gd name="T15" fmla="*/ 112 h 160"/>
                <a:gd name="T16" fmla="*/ 48 w 256"/>
                <a:gd name="T17" fmla="*/ 160 h 160"/>
                <a:gd name="T18" fmla="*/ 48 w 256"/>
                <a:gd name="T19" fmla="*/ 80 h 160"/>
                <a:gd name="T20" fmla="*/ 56 w 256"/>
                <a:gd name="T21" fmla="*/ 80 h 160"/>
                <a:gd name="T22" fmla="*/ 64 w 256"/>
                <a:gd name="T23" fmla="*/ 73 h 160"/>
                <a:gd name="T24" fmla="*/ 136 w 256"/>
                <a:gd name="T25" fmla="*/ 16 h 160"/>
                <a:gd name="T26" fmla="*/ 208 w 256"/>
                <a:gd name="T27" fmla="*/ 88 h 160"/>
                <a:gd name="T28" fmla="*/ 216 w 256"/>
                <a:gd name="T29" fmla="*/ 96 h 160"/>
                <a:gd name="T30" fmla="*/ 240 w 256"/>
                <a:gd name="T31" fmla="*/ 120 h 160"/>
                <a:gd name="T32" fmla="*/ 216 w 256"/>
                <a:gd name="T33" fmla="*/ 144 h 160"/>
                <a:gd name="T34" fmla="*/ 48 w 256"/>
                <a:gd name="T35" fmla="*/ 144 h 160"/>
                <a:gd name="T36" fmla="*/ 16 w 256"/>
                <a:gd name="T37" fmla="*/ 112 h 160"/>
                <a:gd name="T38" fmla="*/ 48 w 256"/>
                <a:gd name="T39"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160">
                  <a:moveTo>
                    <a:pt x="48" y="160"/>
                  </a:moveTo>
                  <a:cubicBezTo>
                    <a:pt x="216" y="160"/>
                    <a:pt x="216" y="160"/>
                    <a:pt x="216" y="160"/>
                  </a:cubicBezTo>
                  <a:cubicBezTo>
                    <a:pt x="238" y="160"/>
                    <a:pt x="256" y="142"/>
                    <a:pt x="256" y="120"/>
                  </a:cubicBezTo>
                  <a:cubicBezTo>
                    <a:pt x="256" y="101"/>
                    <a:pt x="242" y="84"/>
                    <a:pt x="224" y="81"/>
                  </a:cubicBezTo>
                  <a:cubicBezTo>
                    <a:pt x="220" y="36"/>
                    <a:pt x="182" y="0"/>
                    <a:pt x="136" y="0"/>
                  </a:cubicBezTo>
                  <a:cubicBezTo>
                    <a:pt x="95" y="0"/>
                    <a:pt x="60" y="27"/>
                    <a:pt x="50" y="64"/>
                  </a:cubicBezTo>
                  <a:cubicBezTo>
                    <a:pt x="48" y="64"/>
                    <a:pt x="48" y="64"/>
                    <a:pt x="48" y="64"/>
                  </a:cubicBezTo>
                  <a:cubicBezTo>
                    <a:pt x="22" y="64"/>
                    <a:pt x="0" y="86"/>
                    <a:pt x="0" y="112"/>
                  </a:cubicBezTo>
                  <a:cubicBezTo>
                    <a:pt x="0" y="138"/>
                    <a:pt x="22" y="160"/>
                    <a:pt x="48" y="160"/>
                  </a:cubicBezTo>
                  <a:close/>
                  <a:moveTo>
                    <a:pt x="48" y="80"/>
                  </a:moveTo>
                  <a:cubicBezTo>
                    <a:pt x="56" y="80"/>
                    <a:pt x="56" y="80"/>
                    <a:pt x="56" y="80"/>
                  </a:cubicBezTo>
                  <a:cubicBezTo>
                    <a:pt x="60" y="80"/>
                    <a:pt x="63" y="77"/>
                    <a:pt x="64" y="73"/>
                  </a:cubicBezTo>
                  <a:cubicBezTo>
                    <a:pt x="70" y="40"/>
                    <a:pt x="100" y="16"/>
                    <a:pt x="136" y="16"/>
                  </a:cubicBezTo>
                  <a:cubicBezTo>
                    <a:pt x="176" y="16"/>
                    <a:pt x="208" y="48"/>
                    <a:pt x="208" y="88"/>
                  </a:cubicBezTo>
                  <a:cubicBezTo>
                    <a:pt x="208" y="92"/>
                    <a:pt x="212" y="96"/>
                    <a:pt x="216" y="96"/>
                  </a:cubicBezTo>
                  <a:cubicBezTo>
                    <a:pt x="229" y="96"/>
                    <a:pt x="240" y="107"/>
                    <a:pt x="240" y="120"/>
                  </a:cubicBezTo>
                  <a:cubicBezTo>
                    <a:pt x="240" y="133"/>
                    <a:pt x="229" y="144"/>
                    <a:pt x="216" y="144"/>
                  </a:cubicBezTo>
                  <a:cubicBezTo>
                    <a:pt x="48" y="144"/>
                    <a:pt x="48" y="144"/>
                    <a:pt x="48" y="144"/>
                  </a:cubicBezTo>
                  <a:cubicBezTo>
                    <a:pt x="30" y="144"/>
                    <a:pt x="16" y="130"/>
                    <a:pt x="16" y="112"/>
                  </a:cubicBezTo>
                  <a:cubicBezTo>
                    <a:pt x="16" y="94"/>
                    <a:pt x="30" y="80"/>
                    <a:pt x="48" y="80"/>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sp>
          <p:nvSpPr>
            <p:cNvPr id="31" name="Freeform 30"/>
            <p:cNvSpPr>
              <a:spLocks/>
            </p:cNvSpPr>
            <p:nvPr/>
          </p:nvSpPr>
          <p:spPr bwMode="auto">
            <a:xfrm>
              <a:off x="5311" y="2298"/>
              <a:ext cx="78" cy="55"/>
            </a:xfrm>
            <a:custGeom>
              <a:avLst/>
              <a:gdLst>
                <a:gd name="T0" fmla="*/ 27 w 82"/>
                <a:gd name="T1" fmla="*/ 55 h 57"/>
                <a:gd name="T2" fmla="*/ 33 w 82"/>
                <a:gd name="T3" fmla="*/ 57 h 57"/>
                <a:gd name="T4" fmla="*/ 39 w 82"/>
                <a:gd name="T5" fmla="*/ 55 h 57"/>
                <a:gd name="T6" fmla="*/ 79 w 82"/>
                <a:gd name="T7" fmla="*/ 15 h 57"/>
                <a:gd name="T8" fmla="*/ 79 w 82"/>
                <a:gd name="T9" fmla="*/ 3 h 57"/>
                <a:gd name="T10" fmla="*/ 67 w 82"/>
                <a:gd name="T11" fmla="*/ 3 h 57"/>
                <a:gd name="T12" fmla="*/ 33 w 82"/>
                <a:gd name="T13" fmla="*/ 38 h 57"/>
                <a:gd name="T14" fmla="*/ 15 w 82"/>
                <a:gd name="T15" fmla="*/ 19 h 57"/>
                <a:gd name="T16" fmla="*/ 3 w 82"/>
                <a:gd name="T17" fmla="*/ 19 h 57"/>
                <a:gd name="T18" fmla="*/ 3 w 82"/>
                <a:gd name="T19" fmla="*/ 31 h 57"/>
                <a:gd name="T20" fmla="*/ 27 w 82"/>
                <a:gd name="T21"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57">
                  <a:moveTo>
                    <a:pt x="27" y="55"/>
                  </a:moveTo>
                  <a:cubicBezTo>
                    <a:pt x="29" y="56"/>
                    <a:pt x="31" y="57"/>
                    <a:pt x="33" y="57"/>
                  </a:cubicBezTo>
                  <a:cubicBezTo>
                    <a:pt x="35" y="57"/>
                    <a:pt x="37" y="56"/>
                    <a:pt x="39" y="55"/>
                  </a:cubicBezTo>
                  <a:cubicBezTo>
                    <a:pt x="79" y="15"/>
                    <a:pt x="79" y="15"/>
                    <a:pt x="79" y="15"/>
                  </a:cubicBezTo>
                  <a:cubicBezTo>
                    <a:pt x="82" y="12"/>
                    <a:pt x="82" y="6"/>
                    <a:pt x="79" y="3"/>
                  </a:cubicBezTo>
                  <a:cubicBezTo>
                    <a:pt x="76" y="0"/>
                    <a:pt x="70" y="0"/>
                    <a:pt x="67" y="3"/>
                  </a:cubicBezTo>
                  <a:cubicBezTo>
                    <a:pt x="33" y="38"/>
                    <a:pt x="33" y="38"/>
                    <a:pt x="33" y="38"/>
                  </a:cubicBezTo>
                  <a:cubicBezTo>
                    <a:pt x="15" y="19"/>
                    <a:pt x="15" y="19"/>
                    <a:pt x="15" y="19"/>
                  </a:cubicBezTo>
                  <a:cubicBezTo>
                    <a:pt x="12" y="16"/>
                    <a:pt x="6" y="16"/>
                    <a:pt x="3" y="19"/>
                  </a:cubicBezTo>
                  <a:cubicBezTo>
                    <a:pt x="0" y="22"/>
                    <a:pt x="0" y="28"/>
                    <a:pt x="3" y="31"/>
                  </a:cubicBezTo>
                  <a:lnTo>
                    <a:pt x="27" y="55"/>
                  </a:ln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grpSp>
      <p:grpSp>
        <p:nvGrpSpPr>
          <p:cNvPr id="14" name="Group 13"/>
          <p:cNvGrpSpPr>
            <a:grpSpLocks noChangeAspect="1"/>
          </p:cNvGrpSpPr>
          <p:nvPr/>
        </p:nvGrpSpPr>
        <p:grpSpPr bwMode="auto">
          <a:xfrm>
            <a:off x="8062908" y="3661459"/>
            <a:ext cx="352426" cy="387349"/>
            <a:chOff x="839" y="1207"/>
            <a:chExt cx="222" cy="244"/>
          </a:xfrm>
        </p:grpSpPr>
        <p:sp>
          <p:nvSpPr>
            <p:cNvPr id="26" name="AutoShape 61"/>
            <p:cNvSpPr>
              <a:spLocks noChangeAspect="1" noChangeArrowheads="1" noTextEdit="1"/>
            </p:cNvSpPr>
            <p:nvPr/>
          </p:nvSpPr>
          <p:spPr bwMode="auto">
            <a:xfrm>
              <a:off x="839" y="1207"/>
              <a:ext cx="221"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a:p>
          </p:txBody>
        </p:sp>
        <p:sp>
          <p:nvSpPr>
            <p:cNvPr id="27" name="Freeform 26"/>
            <p:cNvSpPr>
              <a:spLocks noEditPoints="1"/>
            </p:cNvSpPr>
            <p:nvPr/>
          </p:nvSpPr>
          <p:spPr bwMode="auto">
            <a:xfrm>
              <a:off x="839" y="1207"/>
              <a:ext cx="222" cy="244"/>
            </a:xfrm>
            <a:custGeom>
              <a:avLst/>
              <a:gdLst>
                <a:gd name="T0" fmla="*/ 34 w 232"/>
                <a:gd name="T1" fmla="*/ 222 h 256"/>
                <a:gd name="T2" fmla="*/ 198 w 232"/>
                <a:gd name="T3" fmla="*/ 222 h 256"/>
                <a:gd name="T4" fmla="*/ 198 w 232"/>
                <a:gd name="T5" fmla="*/ 58 h 256"/>
                <a:gd name="T6" fmla="*/ 124 w 232"/>
                <a:gd name="T7" fmla="*/ 16 h 256"/>
                <a:gd name="T8" fmla="*/ 148 w 232"/>
                <a:gd name="T9" fmla="*/ 8 h 256"/>
                <a:gd name="T10" fmla="*/ 116 w 232"/>
                <a:gd name="T11" fmla="*/ 0 h 256"/>
                <a:gd name="T12" fmla="*/ 92 w 232"/>
                <a:gd name="T13" fmla="*/ 0 h 256"/>
                <a:gd name="T14" fmla="*/ 92 w 232"/>
                <a:gd name="T15" fmla="*/ 16 h 256"/>
                <a:gd name="T16" fmla="*/ 108 w 232"/>
                <a:gd name="T17" fmla="*/ 24 h 256"/>
                <a:gd name="T18" fmla="*/ 0 w 232"/>
                <a:gd name="T19" fmla="*/ 140 h 256"/>
                <a:gd name="T20" fmla="*/ 208 w 232"/>
                <a:gd name="T21" fmla="*/ 132 h 256"/>
                <a:gd name="T22" fmla="*/ 208 w 232"/>
                <a:gd name="T23" fmla="*/ 148 h 256"/>
                <a:gd name="T24" fmla="*/ 192 w 232"/>
                <a:gd name="T25" fmla="*/ 205 h 256"/>
                <a:gd name="T26" fmla="*/ 180 w 232"/>
                <a:gd name="T27" fmla="*/ 193 h 256"/>
                <a:gd name="T28" fmla="*/ 169 w 232"/>
                <a:gd name="T29" fmla="*/ 204 h 256"/>
                <a:gd name="T30" fmla="*/ 181 w 232"/>
                <a:gd name="T31" fmla="*/ 216 h 256"/>
                <a:gd name="T32" fmla="*/ 124 w 232"/>
                <a:gd name="T33" fmla="*/ 228 h 256"/>
                <a:gd name="T34" fmla="*/ 108 w 232"/>
                <a:gd name="T35" fmla="*/ 228 h 256"/>
                <a:gd name="T36" fmla="*/ 51 w 232"/>
                <a:gd name="T37" fmla="*/ 216 h 256"/>
                <a:gd name="T38" fmla="*/ 63 w 232"/>
                <a:gd name="T39" fmla="*/ 204 h 256"/>
                <a:gd name="T40" fmla="*/ 52 w 232"/>
                <a:gd name="T41" fmla="*/ 193 h 256"/>
                <a:gd name="T42" fmla="*/ 40 w 232"/>
                <a:gd name="T43" fmla="*/ 205 h 256"/>
                <a:gd name="T44" fmla="*/ 24 w 232"/>
                <a:gd name="T45" fmla="*/ 148 h 256"/>
                <a:gd name="T46" fmla="*/ 24 w 232"/>
                <a:gd name="T47" fmla="*/ 132 h 256"/>
                <a:gd name="T48" fmla="*/ 40 w 232"/>
                <a:gd name="T49" fmla="*/ 75 h 256"/>
                <a:gd name="T50" fmla="*/ 52 w 232"/>
                <a:gd name="T51" fmla="*/ 87 h 256"/>
                <a:gd name="T52" fmla="*/ 63 w 232"/>
                <a:gd name="T53" fmla="*/ 87 h 256"/>
                <a:gd name="T54" fmla="*/ 52 w 232"/>
                <a:gd name="T55" fmla="*/ 65 h 256"/>
                <a:gd name="T56" fmla="*/ 108 w 232"/>
                <a:gd name="T57" fmla="*/ 40 h 256"/>
                <a:gd name="T58" fmla="*/ 116 w 232"/>
                <a:gd name="T59" fmla="*/ 56 h 256"/>
                <a:gd name="T60" fmla="*/ 124 w 232"/>
                <a:gd name="T61" fmla="*/ 40 h 256"/>
                <a:gd name="T62" fmla="*/ 180 w 232"/>
                <a:gd name="T63" fmla="*/ 65 h 256"/>
                <a:gd name="T64" fmla="*/ 169 w 232"/>
                <a:gd name="T65" fmla="*/ 87 h 256"/>
                <a:gd name="T66" fmla="*/ 180 w 232"/>
                <a:gd name="T67" fmla="*/ 87 h 256"/>
                <a:gd name="T68" fmla="*/ 192 w 232"/>
                <a:gd name="T69" fmla="*/ 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256">
                  <a:moveTo>
                    <a:pt x="0" y="140"/>
                  </a:moveTo>
                  <a:cubicBezTo>
                    <a:pt x="0" y="171"/>
                    <a:pt x="12" y="200"/>
                    <a:pt x="34" y="222"/>
                  </a:cubicBezTo>
                  <a:cubicBezTo>
                    <a:pt x="56" y="244"/>
                    <a:pt x="85" y="256"/>
                    <a:pt x="116" y="256"/>
                  </a:cubicBezTo>
                  <a:cubicBezTo>
                    <a:pt x="147" y="256"/>
                    <a:pt x="176" y="244"/>
                    <a:pt x="198" y="222"/>
                  </a:cubicBezTo>
                  <a:cubicBezTo>
                    <a:pt x="220" y="200"/>
                    <a:pt x="232" y="171"/>
                    <a:pt x="232" y="140"/>
                  </a:cubicBezTo>
                  <a:cubicBezTo>
                    <a:pt x="232" y="109"/>
                    <a:pt x="220" y="80"/>
                    <a:pt x="198" y="58"/>
                  </a:cubicBezTo>
                  <a:cubicBezTo>
                    <a:pt x="178" y="38"/>
                    <a:pt x="152" y="26"/>
                    <a:pt x="124" y="24"/>
                  </a:cubicBezTo>
                  <a:cubicBezTo>
                    <a:pt x="124" y="16"/>
                    <a:pt x="124" y="16"/>
                    <a:pt x="124" y="16"/>
                  </a:cubicBezTo>
                  <a:cubicBezTo>
                    <a:pt x="140" y="16"/>
                    <a:pt x="140" y="16"/>
                    <a:pt x="140" y="16"/>
                  </a:cubicBezTo>
                  <a:cubicBezTo>
                    <a:pt x="144" y="16"/>
                    <a:pt x="148" y="12"/>
                    <a:pt x="148" y="8"/>
                  </a:cubicBezTo>
                  <a:cubicBezTo>
                    <a:pt x="148" y="4"/>
                    <a:pt x="144" y="0"/>
                    <a:pt x="140" y="0"/>
                  </a:cubicBezTo>
                  <a:cubicBezTo>
                    <a:pt x="116" y="0"/>
                    <a:pt x="116" y="0"/>
                    <a:pt x="116" y="0"/>
                  </a:cubicBezTo>
                  <a:cubicBezTo>
                    <a:pt x="108" y="0"/>
                    <a:pt x="108" y="0"/>
                    <a:pt x="108" y="0"/>
                  </a:cubicBezTo>
                  <a:cubicBezTo>
                    <a:pt x="92" y="0"/>
                    <a:pt x="92" y="0"/>
                    <a:pt x="92" y="0"/>
                  </a:cubicBezTo>
                  <a:cubicBezTo>
                    <a:pt x="88" y="0"/>
                    <a:pt x="84" y="4"/>
                    <a:pt x="84" y="8"/>
                  </a:cubicBezTo>
                  <a:cubicBezTo>
                    <a:pt x="84" y="12"/>
                    <a:pt x="88" y="16"/>
                    <a:pt x="92" y="16"/>
                  </a:cubicBezTo>
                  <a:cubicBezTo>
                    <a:pt x="108" y="16"/>
                    <a:pt x="108" y="16"/>
                    <a:pt x="108" y="16"/>
                  </a:cubicBezTo>
                  <a:cubicBezTo>
                    <a:pt x="108" y="24"/>
                    <a:pt x="108" y="24"/>
                    <a:pt x="108" y="24"/>
                  </a:cubicBezTo>
                  <a:cubicBezTo>
                    <a:pt x="80" y="26"/>
                    <a:pt x="54" y="38"/>
                    <a:pt x="34" y="58"/>
                  </a:cubicBezTo>
                  <a:cubicBezTo>
                    <a:pt x="12" y="80"/>
                    <a:pt x="0" y="109"/>
                    <a:pt x="0" y="140"/>
                  </a:cubicBezTo>
                  <a:close/>
                  <a:moveTo>
                    <a:pt x="216" y="132"/>
                  </a:moveTo>
                  <a:cubicBezTo>
                    <a:pt x="208" y="132"/>
                    <a:pt x="208" y="132"/>
                    <a:pt x="208" y="132"/>
                  </a:cubicBezTo>
                  <a:cubicBezTo>
                    <a:pt x="204" y="132"/>
                    <a:pt x="200" y="136"/>
                    <a:pt x="200" y="140"/>
                  </a:cubicBezTo>
                  <a:cubicBezTo>
                    <a:pt x="200" y="144"/>
                    <a:pt x="204" y="148"/>
                    <a:pt x="208" y="148"/>
                  </a:cubicBezTo>
                  <a:cubicBezTo>
                    <a:pt x="216" y="148"/>
                    <a:pt x="216" y="148"/>
                    <a:pt x="216" y="148"/>
                  </a:cubicBezTo>
                  <a:cubicBezTo>
                    <a:pt x="214" y="169"/>
                    <a:pt x="206" y="189"/>
                    <a:pt x="192" y="205"/>
                  </a:cubicBezTo>
                  <a:cubicBezTo>
                    <a:pt x="192" y="205"/>
                    <a:pt x="192" y="204"/>
                    <a:pt x="191" y="204"/>
                  </a:cubicBezTo>
                  <a:cubicBezTo>
                    <a:pt x="180" y="193"/>
                    <a:pt x="180" y="193"/>
                    <a:pt x="180" y="193"/>
                  </a:cubicBezTo>
                  <a:cubicBezTo>
                    <a:pt x="177" y="190"/>
                    <a:pt x="172" y="190"/>
                    <a:pt x="169" y="193"/>
                  </a:cubicBezTo>
                  <a:cubicBezTo>
                    <a:pt x="166" y="196"/>
                    <a:pt x="166" y="201"/>
                    <a:pt x="169" y="204"/>
                  </a:cubicBezTo>
                  <a:cubicBezTo>
                    <a:pt x="180" y="215"/>
                    <a:pt x="180" y="215"/>
                    <a:pt x="180" y="215"/>
                  </a:cubicBezTo>
                  <a:cubicBezTo>
                    <a:pt x="180" y="216"/>
                    <a:pt x="181" y="216"/>
                    <a:pt x="181" y="216"/>
                  </a:cubicBezTo>
                  <a:cubicBezTo>
                    <a:pt x="165" y="230"/>
                    <a:pt x="145" y="238"/>
                    <a:pt x="124" y="240"/>
                  </a:cubicBezTo>
                  <a:cubicBezTo>
                    <a:pt x="124" y="228"/>
                    <a:pt x="124" y="228"/>
                    <a:pt x="124" y="228"/>
                  </a:cubicBezTo>
                  <a:cubicBezTo>
                    <a:pt x="124" y="224"/>
                    <a:pt x="120" y="220"/>
                    <a:pt x="116" y="220"/>
                  </a:cubicBezTo>
                  <a:cubicBezTo>
                    <a:pt x="112" y="220"/>
                    <a:pt x="108" y="224"/>
                    <a:pt x="108" y="228"/>
                  </a:cubicBezTo>
                  <a:cubicBezTo>
                    <a:pt x="108" y="240"/>
                    <a:pt x="108" y="240"/>
                    <a:pt x="108" y="240"/>
                  </a:cubicBezTo>
                  <a:cubicBezTo>
                    <a:pt x="87" y="238"/>
                    <a:pt x="67" y="230"/>
                    <a:pt x="51" y="216"/>
                  </a:cubicBezTo>
                  <a:cubicBezTo>
                    <a:pt x="51" y="216"/>
                    <a:pt x="52" y="216"/>
                    <a:pt x="52" y="215"/>
                  </a:cubicBezTo>
                  <a:cubicBezTo>
                    <a:pt x="63" y="204"/>
                    <a:pt x="63" y="204"/>
                    <a:pt x="63" y="204"/>
                  </a:cubicBezTo>
                  <a:cubicBezTo>
                    <a:pt x="66" y="201"/>
                    <a:pt x="66" y="196"/>
                    <a:pt x="63" y="193"/>
                  </a:cubicBezTo>
                  <a:cubicBezTo>
                    <a:pt x="60" y="190"/>
                    <a:pt x="55" y="190"/>
                    <a:pt x="52" y="193"/>
                  </a:cubicBezTo>
                  <a:cubicBezTo>
                    <a:pt x="41" y="204"/>
                    <a:pt x="41" y="204"/>
                    <a:pt x="41" y="204"/>
                  </a:cubicBezTo>
                  <a:cubicBezTo>
                    <a:pt x="40" y="204"/>
                    <a:pt x="40" y="205"/>
                    <a:pt x="40" y="205"/>
                  </a:cubicBezTo>
                  <a:cubicBezTo>
                    <a:pt x="26" y="189"/>
                    <a:pt x="18" y="169"/>
                    <a:pt x="16" y="148"/>
                  </a:cubicBezTo>
                  <a:cubicBezTo>
                    <a:pt x="24" y="148"/>
                    <a:pt x="24" y="148"/>
                    <a:pt x="24" y="148"/>
                  </a:cubicBezTo>
                  <a:cubicBezTo>
                    <a:pt x="28" y="148"/>
                    <a:pt x="32" y="144"/>
                    <a:pt x="32" y="140"/>
                  </a:cubicBezTo>
                  <a:cubicBezTo>
                    <a:pt x="32" y="136"/>
                    <a:pt x="28" y="132"/>
                    <a:pt x="24" y="132"/>
                  </a:cubicBezTo>
                  <a:cubicBezTo>
                    <a:pt x="16" y="132"/>
                    <a:pt x="16" y="132"/>
                    <a:pt x="16" y="132"/>
                  </a:cubicBezTo>
                  <a:cubicBezTo>
                    <a:pt x="18" y="111"/>
                    <a:pt x="26" y="91"/>
                    <a:pt x="40" y="75"/>
                  </a:cubicBezTo>
                  <a:cubicBezTo>
                    <a:pt x="40" y="75"/>
                    <a:pt x="40" y="76"/>
                    <a:pt x="41" y="76"/>
                  </a:cubicBezTo>
                  <a:cubicBezTo>
                    <a:pt x="52" y="87"/>
                    <a:pt x="52" y="87"/>
                    <a:pt x="52" y="87"/>
                  </a:cubicBezTo>
                  <a:cubicBezTo>
                    <a:pt x="53" y="89"/>
                    <a:pt x="56" y="90"/>
                    <a:pt x="58" y="90"/>
                  </a:cubicBezTo>
                  <a:cubicBezTo>
                    <a:pt x="60" y="90"/>
                    <a:pt x="62" y="89"/>
                    <a:pt x="63" y="87"/>
                  </a:cubicBezTo>
                  <a:cubicBezTo>
                    <a:pt x="66" y="84"/>
                    <a:pt x="66" y="79"/>
                    <a:pt x="63" y="76"/>
                  </a:cubicBezTo>
                  <a:cubicBezTo>
                    <a:pt x="52" y="65"/>
                    <a:pt x="52" y="65"/>
                    <a:pt x="52" y="65"/>
                  </a:cubicBezTo>
                  <a:cubicBezTo>
                    <a:pt x="52" y="64"/>
                    <a:pt x="51" y="64"/>
                    <a:pt x="51" y="64"/>
                  </a:cubicBezTo>
                  <a:cubicBezTo>
                    <a:pt x="67" y="50"/>
                    <a:pt x="87" y="42"/>
                    <a:pt x="108" y="40"/>
                  </a:cubicBezTo>
                  <a:cubicBezTo>
                    <a:pt x="108" y="48"/>
                    <a:pt x="108" y="48"/>
                    <a:pt x="108" y="48"/>
                  </a:cubicBezTo>
                  <a:cubicBezTo>
                    <a:pt x="108" y="52"/>
                    <a:pt x="112" y="56"/>
                    <a:pt x="116" y="56"/>
                  </a:cubicBezTo>
                  <a:cubicBezTo>
                    <a:pt x="120" y="56"/>
                    <a:pt x="124" y="52"/>
                    <a:pt x="124" y="48"/>
                  </a:cubicBezTo>
                  <a:cubicBezTo>
                    <a:pt x="124" y="40"/>
                    <a:pt x="124" y="40"/>
                    <a:pt x="124" y="40"/>
                  </a:cubicBezTo>
                  <a:cubicBezTo>
                    <a:pt x="145" y="42"/>
                    <a:pt x="165" y="50"/>
                    <a:pt x="181" y="64"/>
                  </a:cubicBezTo>
                  <a:cubicBezTo>
                    <a:pt x="181" y="64"/>
                    <a:pt x="180" y="64"/>
                    <a:pt x="180" y="65"/>
                  </a:cubicBezTo>
                  <a:cubicBezTo>
                    <a:pt x="169" y="76"/>
                    <a:pt x="169" y="76"/>
                    <a:pt x="169" y="76"/>
                  </a:cubicBezTo>
                  <a:cubicBezTo>
                    <a:pt x="166" y="79"/>
                    <a:pt x="166" y="84"/>
                    <a:pt x="169" y="87"/>
                  </a:cubicBezTo>
                  <a:cubicBezTo>
                    <a:pt x="170" y="89"/>
                    <a:pt x="172" y="90"/>
                    <a:pt x="174" y="90"/>
                  </a:cubicBezTo>
                  <a:cubicBezTo>
                    <a:pt x="176" y="90"/>
                    <a:pt x="179" y="89"/>
                    <a:pt x="180" y="87"/>
                  </a:cubicBezTo>
                  <a:cubicBezTo>
                    <a:pt x="191" y="76"/>
                    <a:pt x="191" y="76"/>
                    <a:pt x="191" y="76"/>
                  </a:cubicBezTo>
                  <a:cubicBezTo>
                    <a:pt x="192" y="76"/>
                    <a:pt x="192" y="75"/>
                    <a:pt x="192" y="75"/>
                  </a:cubicBezTo>
                  <a:cubicBezTo>
                    <a:pt x="206" y="91"/>
                    <a:pt x="214" y="111"/>
                    <a:pt x="216" y="132"/>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sp>
          <p:nvSpPr>
            <p:cNvPr id="28" name="Freeform 27"/>
            <p:cNvSpPr>
              <a:spLocks/>
            </p:cNvSpPr>
            <p:nvPr/>
          </p:nvSpPr>
          <p:spPr bwMode="auto">
            <a:xfrm>
              <a:off x="935" y="1287"/>
              <a:ext cx="30" cy="69"/>
            </a:xfrm>
            <a:custGeom>
              <a:avLst/>
              <a:gdLst>
                <a:gd name="T0" fmla="*/ 24 w 32"/>
                <a:gd name="T1" fmla="*/ 42 h 72"/>
                <a:gd name="T2" fmla="*/ 24 w 32"/>
                <a:gd name="T3" fmla="*/ 8 h 72"/>
                <a:gd name="T4" fmla="*/ 16 w 32"/>
                <a:gd name="T5" fmla="*/ 0 h 72"/>
                <a:gd name="T6" fmla="*/ 8 w 32"/>
                <a:gd name="T7" fmla="*/ 8 h 72"/>
                <a:gd name="T8" fmla="*/ 8 w 32"/>
                <a:gd name="T9" fmla="*/ 42 h 72"/>
                <a:gd name="T10" fmla="*/ 0 w 32"/>
                <a:gd name="T11" fmla="*/ 56 h 72"/>
                <a:gd name="T12" fmla="*/ 16 w 32"/>
                <a:gd name="T13" fmla="*/ 72 h 72"/>
                <a:gd name="T14" fmla="*/ 32 w 32"/>
                <a:gd name="T15" fmla="*/ 56 h 72"/>
                <a:gd name="T16" fmla="*/ 24 w 32"/>
                <a:gd name="T17"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2">
                  <a:moveTo>
                    <a:pt x="24" y="42"/>
                  </a:moveTo>
                  <a:cubicBezTo>
                    <a:pt x="24" y="8"/>
                    <a:pt x="24" y="8"/>
                    <a:pt x="24" y="8"/>
                  </a:cubicBezTo>
                  <a:cubicBezTo>
                    <a:pt x="24" y="4"/>
                    <a:pt x="20" y="0"/>
                    <a:pt x="16" y="0"/>
                  </a:cubicBezTo>
                  <a:cubicBezTo>
                    <a:pt x="12" y="0"/>
                    <a:pt x="8" y="4"/>
                    <a:pt x="8" y="8"/>
                  </a:cubicBezTo>
                  <a:cubicBezTo>
                    <a:pt x="8" y="42"/>
                    <a:pt x="8" y="42"/>
                    <a:pt x="8" y="42"/>
                  </a:cubicBezTo>
                  <a:cubicBezTo>
                    <a:pt x="3" y="45"/>
                    <a:pt x="0" y="50"/>
                    <a:pt x="0" y="56"/>
                  </a:cubicBezTo>
                  <a:cubicBezTo>
                    <a:pt x="0" y="65"/>
                    <a:pt x="7" y="72"/>
                    <a:pt x="16" y="72"/>
                  </a:cubicBezTo>
                  <a:cubicBezTo>
                    <a:pt x="25" y="72"/>
                    <a:pt x="32" y="65"/>
                    <a:pt x="32" y="56"/>
                  </a:cubicBezTo>
                  <a:cubicBezTo>
                    <a:pt x="32" y="50"/>
                    <a:pt x="29" y="45"/>
                    <a:pt x="24" y="42"/>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grpSp>
      <p:grpSp>
        <p:nvGrpSpPr>
          <p:cNvPr id="15" name="Group 14"/>
          <p:cNvGrpSpPr>
            <a:grpSpLocks noChangeAspect="1"/>
          </p:cNvGrpSpPr>
          <p:nvPr/>
        </p:nvGrpSpPr>
        <p:grpSpPr bwMode="auto">
          <a:xfrm>
            <a:off x="8040682" y="2504752"/>
            <a:ext cx="387349" cy="388938"/>
            <a:chOff x="5228" y="1717"/>
            <a:chExt cx="244" cy="245"/>
          </a:xfrm>
        </p:grpSpPr>
        <p:sp>
          <p:nvSpPr>
            <p:cNvPr id="24" name="AutoShape 142"/>
            <p:cNvSpPr>
              <a:spLocks noChangeAspect="1" noChangeArrowheads="1" noTextEdit="1"/>
            </p:cNvSpPr>
            <p:nvPr/>
          </p:nvSpPr>
          <p:spPr bwMode="auto">
            <a:xfrm>
              <a:off x="5228" y="1717"/>
              <a:ext cx="243"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a:p>
          </p:txBody>
        </p:sp>
        <p:sp>
          <p:nvSpPr>
            <p:cNvPr id="25" name="Freeform 24"/>
            <p:cNvSpPr>
              <a:spLocks noEditPoints="1"/>
            </p:cNvSpPr>
            <p:nvPr/>
          </p:nvSpPr>
          <p:spPr bwMode="auto">
            <a:xfrm>
              <a:off x="5228" y="1717"/>
              <a:ext cx="244" cy="245"/>
            </a:xfrm>
            <a:custGeom>
              <a:avLst/>
              <a:gdLst>
                <a:gd name="T0" fmla="*/ 48 w 256"/>
                <a:gd name="T1" fmla="*/ 216 h 256"/>
                <a:gd name="T2" fmla="*/ 86 w 256"/>
                <a:gd name="T3" fmla="*/ 197 h 256"/>
                <a:gd name="T4" fmla="*/ 152 w 256"/>
                <a:gd name="T5" fmla="*/ 222 h 256"/>
                <a:gd name="T6" fmla="*/ 192 w 256"/>
                <a:gd name="T7" fmla="*/ 256 h 256"/>
                <a:gd name="T8" fmla="*/ 232 w 256"/>
                <a:gd name="T9" fmla="*/ 216 h 256"/>
                <a:gd name="T10" fmla="*/ 192 w 256"/>
                <a:gd name="T11" fmla="*/ 176 h 256"/>
                <a:gd name="T12" fmla="*/ 154 w 256"/>
                <a:gd name="T13" fmla="*/ 205 h 256"/>
                <a:gd name="T14" fmla="*/ 94 w 256"/>
                <a:gd name="T15" fmla="*/ 183 h 256"/>
                <a:gd name="T16" fmla="*/ 96 w 256"/>
                <a:gd name="T17" fmla="*/ 168 h 256"/>
                <a:gd name="T18" fmla="*/ 88 w 256"/>
                <a:gd name="T19" fmla="*/ 141 h 256"/>
                <a:gd name="T20" fmla="*/ 161 w 256"/>
                <a:gd name="T21" fmla="*/ 96 h 256"/>
                <a:gd name="T22" fmla="*/ 200 w 256"/>
                <a:gd name="T23" fmla="*/ 112 h 256"/>
                <a:gd name="T24" fmla="*/ 256 w 256"/>
                <a:gd name="T25" fmla="*/ 56 h 256"/>
                <a:gd name="T26" fmla="*/ 200 w 256"/>
                <a:gd name="T27" fmla="*/ 0 h 256"/>
                <a:gd name="T28" fmla="*/ 144 w 256"/>
                <a:gd name="T29" fmla="*/ 56 h 256"/>
                <a:gd name="T30" fmla="*/ 151 w 256"/>
                <a:gd name="T31" fmla="*/ 84 h 256"/>
                <a:gd name="T32" fmla="*/ 76 w 256"/>
                <a:gd name="T33" fmla="*/ 129 h 256"/>
                <a:gd name="T34" fmla="*/ 48 w 256"/>
                <a:gd name="T35" fmla="*/ 120 h 256"/>
                <a:gd name="T36" fmla="*/ 0 w 256"/>
                <a:gd name="T37" fmla="*/ 168 h 256"/>
                <a:gd name="T38" fmla="*/ 48 w 256"/>
                <a:gd name="T39" fmla="*/ 216 h 256"/>
                <a:gd name="T40" fmla="*/ 192 w 256"/>
                <a:gd name="T41" fmla="*/ 192 h 256"/>
                <a:gd name="T42" fmla="*/ 216 w 256"/>
                <a:gd name="T43" fmla="*/ 216 h 256"/>
                <a:gd name="T44" fmla="*/ 192 w 256"/>
                <a:gd name="T45" fmla="*/ 240 h 256"/>
                <a:gd name="T46" fmla="*/ 168 w 256"/>
                <a:gd name="T47" fmla="*/ 216 h 256"/>
                <a:gd name="T48" fmla="*/ 192 w 256"/>
                <a:gd name="T49" fmla="*/ 192 h 256"/>
                <a:gd name="T50" fmla="*/ 200 w 256"/>
                <a:gd name="T51" fmla="*/ 16 h 256"/>
                <a:gd name="T52" fmla="*/ 240 w 256"/>
                <a:gd name="T53" fmla="*/ 56 h 256"/>
                <a:gd name="T54" fmla="*/ 200 w 256"/>
                <a:gd name="T55" fmla="*/ 96 h 256"/>
                <a:gd name="T56" fmla="*/ 160 w 256"/>
                <a:gd name="T57" fmla="*/ 56 h 256"/>
                <a:gd name="T58" fmla="*/ 200 w 256"/>
                <a:gd name="T59" fmla="*/ 16 h 256"/>
                <a:gd name="T60" fmla="*/ 48 w 256"/>
                <a:gd name="T61" fmla="*/ 136 h 256"/>
                <a:gd name="T62" fmla="*/ 80 w 256"/>
                <a:gd name="T63" fmla="*/ 168 h 256"/>
                <a:gd name="T64" fmla="*/ 48 w 256"/>
                <a:gd name="T65" fmla="*/ 200 h 256"/>
                <a:gd name="T66" fmla="*/ 16 w 256"/>
                <a:gd name="T67" fmla="*/ 168 h 256"/>
                <a:gd name="T68" fmla="*/ 48 w 256"/>
                <a:gd name="T69" fmla="*/ 1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48" y="216"/>
                  </a:moveTo>
                  <a:cubicBezTo>
                    <a:pt x="63" y="216"/>
                    <a:pt x="77" y="209"/>
                    <a:pt x="86" y="197"/>
                  </a:cubicBezTo>
                  <a:cubicBezTo>
                    <a:pt x="152" y="222"/>
                    <a:pt x="152" y="222"/>
                    <a:pt x="152" y="222"/>
                  </a:cubicBezTo>
                  <a:cubicBezTo>
                    <a:pt x="155" y="241"/>
                    <a:pt x="172" y="256"/>
                    <a:pt x="192" y="256"/>
                  </a:cubicBezTo>
                  <a:cubicBezTo>
                    <a:pt x="214" y="256"/>
                    <a:pt x="232" y="238"/>
                    <a:pt x="232" y="216"/>
                  </a:cubicBezTo>
                  <a:cubicBezTo>
                    <a:pt x="232" y="194"/>
                    <a:pt x="214" y="176"/>
                    <a:pt x="192" y="176"/>
                  </a:cubicBezTo>
                  <a:cubicBezTo>
                    <a:pt x="174" y="176"/>
                    <a:pt x="158" y="188"/>
                    <a:pt x="154" y="205"/>
                  </a:cubicBezTo>
                  <a:cubicBezTo>
                    <a:pt x="94" y="183"/>
                    <a:pt x="94" y="183"/>
                    <a:pt x="94" y="183"/>
                  </a:cubicBezTo>
                  <a:cubicBezTo>
                    <a:pt x="95" y="178"/>
                    <a:pt x="96" y="173"/>
                    <a:pt x="96" y="168"/>
                  </a:cubicBezTo>
                  <a:cubicBezTo>
                    <a:pt x="96" y="158"/>
                    <a:pt x="93" y="149"/>
                    <a:pt x="88" y="141"/>
                  </a:cubicBezTo>
                  <a:cubicBezTo>
                    <a:pt x="161" y="96"/>
                    <a:pt x="161" y="96"/>
                    <a:pt x="161" y="96"/>
                  </a:cubicBezTo>
                  <a:cubicBezTo>
                    <a:pt x="171" y="106"/>
                    <a:pt x="185" y="112"/>
                    <a:pt x="200" y="112"/>
                  </a:cubicBezTo>
                  <a:cubicBezTo>
                    <a:pt x="231" y="112"/>
                    <a:pt x="256" y="87"/>
                    <a:pt x="256" y="56"/>
                  </a:cubicBezTo>
                  <a:cubicBezTo>
                    <a:pt x="256" y="25"/>
                    <a:pt x="231" y="0"/>
                    <a:pt x="200" y="0"/>
                  </a:cubicBezTo>
                  <a:cubicBezTo>
                    <a:pt x="169" y="0"/>
                    <a:pt x="144" y="25"/>
                    <a:pt x="144" y="56"/>
                  </a:cubicBezTo>
                  <a:cubicBezTo>
                    <a:pt x="144" y="66"/>
                    <a:pt x="147" y="76"/>
                    <a:pt x="151" y="84"/>
                  </a:cubicBezTo>
                  <a:cubicBezTo>
                    <a:pt x="76" y="129"/>
                    <a:pt x="76" y="129"/>
                    <a:pt x="76" y="129"/>
                  </a:cubicBezTo>
                  <a:cubicBezTo>
                    <a:pt x="68" y="123"/>
                    <a:pt x="58" y="120"/>
                    <a:pt x="48" y="120"/>
                  </a:cubicBezTo>
                  <a:cubicBezTo>
                    <a:pt x="22" y="120"/>
                    <a:pt x="0" y="142"/>
                    <a:pt x="0" y="168"/>
                  </a:cubicBezTo>
                  <a:cubicBezTo>
                    <a:pt x="0" y="194"/>
                    <a:pt x="22" y="216"/>
                    <a:pt x="48" y="216"/>
                  </a:cubicBezTo>
                  <a:close/>
                  <a:moveTo>
                    <a:pt x="192" y="192"/>
                  </a:moveTo>
                  <a:cubicBezTo>
                    <a:pt x="205" y="192"/>
                    <a:pt x="216" y="203"/>
                    <a:pt x="216" y="216"/>
                  </a:cubicBezTo>
                  <a:cubicBezTo>
                    <a:pt x="216" y="229"/>
                    <a:pt x="205" y="240"/>
                    <a:pt x="192" y="240"/>
                  </a:cubicBezTo>
                  <a:cubicBezTo>
                    <a:pt x="179" y="240"/>
                    <a:pt x="168" y="229"/>
                    <a:pt x="168" y="216"/>
                  </a:cubicBezTo>
                  <a:cubicBezTo>
                    <a:pt x="168" y="203"/>
                    <a:pt x="179" y="192"/>
                    <a:pt x="192" y="192"/>
                  </a:cubicBezTo>
                  <a:close/>
                  <a:moveTo>
                    <a:pt x="200" y="16"/>
                  </a:moveTo>
                  <a:cubicBezTo>
                    <a:pt x="222" y="16"/>
                    <a:pt x="240" y="34"/>
                    <a:pt x="240" y="56"/>
                  </a:cubicBezTo>
                  <a:cubicBezTo>
                    <a:pt x="240" y="78"/>
                    <a:pt x="222" y="96"/>
                    <a:pt x="200" y="96"/>
                  </a:cubicBezTo>
                  <a:cubicBezTo>
                    <a:pt x="178" y="96"/>
                    <a:pt x="160" y="78"/>
                    <a:pt x="160" y="56"/>
                  </a:cubicBezTo>
                  <a:cubicBezTo>
                    <a:pt x="160" y="34"/>
                    <a:pt x="178" y="16"/>
                    <a:pt x="200" y="16"/>
                  </a:cubicBezTo>
                  <a:close/>
                  <a:moveTo>
                    <a:pt x="48" y="136"/>
                  </a:moveTo>
                  <a:cubicBezTo>
                    <a:pt x="66" y="136"/>
                    <a:pt x="80" y="150"/>
                    <a:pt x="80" y="168"/>
                  </a:cubicBezTo>
                  <a:cubicBezTo>
                    <a:pt x="80" y="186"/>
                    <a:pt x="66" y="200"/>
                    <a:pt x="48" y="200"/>
                  </a:cubicBezTo>
                  <a:cubicBezTo>
                    <a:pt x="30" y="200"/>
                    <a:pt x="16" y="186"/>
                    <a:pt x="16" y="168"/>
                  </a:cubicBezTo>
                  <a:cubicBezTo>
                    <a:pt x="16" y="150"/>
                    <a:pt x="30" y="136"/>
                    <a:pt x="48" y="136"/>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grpSp>
      <p:grpSp>
        <p:nvGrpSpPr>
          <p:cNvPr id="16" name="Group 15"/>
          <p:cNvGrpSpPr>
            <a:grpSpLocks noChangeAspect="1"/>
          </p:cNvGrpSpPr>
          <p:nvPr/>
        </p:nvGrpSpPr>
        <p:grpSpPr bwMode="auto">
          <a:xfrm>
            <a:off x="8112138" y="1496689"/>
            <a:ext cx="315913" cy="388938"/>
            <a:chOff x="3101" y="1717"/>
            <a:chExt cx="199" cy="245"/>
          </a:xfrm>
        </p:grpSpPr>
        <p:sp>
          <p:nvSpPr>
            <p:cNvPr id="21" name="AutoShape 124"/>
            <p:cNvSpPr>
              <a:spLocks noChangeAspect="1" noChangeArrowheads="1" noTextEdit="1"/>
            </p:cNvSpPr>
            <p:nvPr/>
          </p:nvSpPr>
          <p:spPr bwMode="auto">
            <a:xfrm>
              <a:off x="3101" y="1717"/>
              <a:ext cx="198"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a:p>
          </p:txBody>
        </p:sp>
        <p:sp>
          <p:nvSpPr>
            <p:cNvPr id="22" name="Freeform 21"/>
            <p:cNvSpPr>
              <a:spLocks noEditPoints="1"/>
            </p:cNvSpPr>
            <p:nvPr/>
          </p:nvSpPr>
          <p:spPr bwMode="auto">
            <a:xfrm>
              <a:off x="3101" y="1717"/>
              <a:ext cx="199" cy="245"/>
            </a:xfrm>
            <a:custGeom>
              <a:avLst/>
              <a:gdLst>
                <a:gd name="T0" fmla="*/ 32 w 208"/>
                <a:gd name="T1" fmla="*/ 72 h 256"/>
                <a:gd name="T2" fmla="*/ 32 w 208"/>
                <a:gd name="T3" fmla="*/ 128 h 256"/>
                <a:gd name="T4" fmla="*/ 8 w 208"/>
                <a:gd name="T5" fmla="*/ 128 h 256"/>
                <a:gd name="T6" fmla="*/ 0 w 208"/>
                <a:gd name="T7" fmla="*/ 136 h 256"/>
                <a:gd name="T8" fmla="*/ 0 w 208"/>
                <a:gd name="T9" fmla="*/ 248 h 256"/>
                <a:gd name="T10" fmla="*/ 8 w 208"/>
                <a:gd name="T11" fmla="*/ 256 h 256"/>
                <a:gd name="T12" fmla="*/ 200 w 208"/>
                <a:gd name="T13" fmla="*/ 256 h 256"/>
                <a:gd name="T14" fmla="*/ 208 w 208"/>
                <a:gd name="T15" fmla="*/ 248 h 256"/>
                <a:gd name="T16" fmla="*/ 208 w 208"/>
                <a:gd name="T17" fmla="*/ 136 h 256"/>
                <a:gd name="T18" fmla="*/ 200 w 208"/>
                <a:gd name="T19" fmla="*/ 128 h 256"/>
                <a:gd name="T20" fmla="*/ 176 w 208"/>
                <a:gd name="T21" fmla="*/ 128 h 256"/>
                <a:gd name="T22" fmla="*/ 176 w 208"/>
                <a:gd name="T23" fmla="*/ 72 h 256"/>
                <a:gd name="T24" fmla="*/ 104 w 208"/>
                <a:gd name="T25" fmla="*/ 0 h 256"/>
                <a:gd name="T26" fmla="*/ 32 w 208"/>
                <a:gd name="T27" fmla="*/ 72 h 256"/>
                <a:gd name="T28" fmla="*/ 192 w 208"/>
                <a:gd name="T29" fmla="*/ 240 h 256"/>
                <a:gd name="T30" fmla="*/ 16 w 208"/>
                <a:gd name="T31" fmla="*/ 240 h 256"/>
                <a:gd name="T32" fmla="*/ 16 w 208"/>
                <a:gd name="T33" fmla="*/ 144 h 256"/>
                <a:gd name="T34" fmla="*/ 192 w 208"/>
                <a:gd name="T35" fmla="*/ 144 h 256"/>
                <a:gd name="T36" fmla="*/ 192 w 208"/>
                <a:gd name="T37" fmla="*/ 240 h 256"/>
                <a:gd name="T38" fmla="*/ 104 w 208"/>
                <a:gd name="T39" fmla="*/ 16 h 256"/>
                <a:gd name="T40" fmla="*/ 160 w 208"/>
                <a:gd name="T41" fmla="*/ 72 h 256"/>
                <a:gd name="T42" fmla="*/ 160 w 208"/>
                <a:gd name="T43" fmla="*/ 128 h 256"/>
                <a:gd name="T44" fmla="*/ 48 w 208"/>
                <a:gd name="T45" fmla="*/ 128 h 256"/>
                <a:gd name="T46" fmla="*/ 48 w 208"/>
                <a:gd name="T47" fmla="*/ 72 h 256"/>
                <a:gd name="T48" fmla="*/ 104 w 208"/>
                <a:gd name="T49" fmla="*/ 1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 h="256">
                  <a:moveTo>
                    <a:pt x="32" y="72"/>
                  </a:moveTo>
                  <a:cubicBezTo>
                    <a:pt x="32" y="128"/>
                    <a:pt x="32" y="128"/>
                    <a:pt x="32" y="128"/>
                  </a:cubicBezTo>
                  <a:cubicBezTo>
                    <a:pt x="8" y="128"/>
                    <a:pt x="8" y="128"/>
                    <a:pt x="8" y="128"/>
                  </a:cubicBezTo>
                  <a:cubicBezTo>
                    <a:pt x="4" y="128"/>
                    <a:pt x="0" y="132"/>
                    <a:pt x="0" y="136"/>
                  </a:cubicBezTo>
                  <a:cubicBezTo>
                    <a:pt x="0" y="248"/>
                    <a:pt x="0" y="248"/>
                    <a:pt x="0" y="248"/>
                  </a:cubicBezTo>
                  <a:cubicBezTo>
                    <a:pt x="0" y="252"/>
                    <a:pt x="4" y="256"/>
                    <a:pt x="8" y="256"/>
                  </a:cubicBezTo>
                  <a:cubicBezTo>
                    <a:pt x="200" y="256"/>
                    <a:pt x="200" y="256"/>
                    <a:pt x="200" y="256"/>
                  </a:cubicBezTo>
                  <a:cubicBezTo>
                    <a:pt x="204" y="256"/>
                    <a:pt x="208" y="252"/>
                    <a:pt x="208" y="248"/>
                  </a:cubicBezTo>
                  <a:cubicBezTo>
                    <a:pt x="208" y="136"/>
                    <a:pt x="208" y="136"/>
                    <a:pt x="208" y="136"/>
                  </a:cubicBezTo>
                  <a:cubicBezTo>
                    <a:pt x="208" y="132"/>
                    <a:pt x="204" y="128"/>
                    <a:pt x="200" y="128"/>
                  </a:cubicBezTo>
                  <a:cubicBezTo>
                    <a:pt x="176" y="128"/>
                    <a:pt x="176" y="128"/>
                    <a:pt x="176" y="128"/>
                  </a:cubicBezTo>
                  <a:cubicBezTo>
                    <a:pt x="176" y="72"/>
                    <a:pt x="176" y="72"/>
                    <a:pt x="176" y="72"/>
                  </a:cubicBezTo>
                  <a:cubicBezTo>
                    <a:pt x="176" y="32"/>
                    <a:pt x="144" y="0"/>
                    <a:pt x="104" y="0"/>
                  </a:cubicBezTo>
                  <a:cubicBezTo>
                    <a:pt x="64" y="0"/>
                    <a:pt x="32" y="32"/>
                    <a:pt x="32" y="72"/>
                  </a:cubicBezTo>
                  <a:close/>
                  <a:moveTo>
                    <a:pt x="192" y="240"/>
                  </a:moveTo>
                  <a:cubicBezTo>
                    <a:pt x="16" y="240"/>
                    <a:pt x="16" y="240"/>
                    <a:pt x="16" y="240"/>
                  </a:cubicBezTo>
                  <a:cubicBezTo>
                    <a:pt x="16" y="144"/>
                    <a:pt x="16" y="144"/>
                    <a:pt x="16" y="144"/>
                  </a:cubicBezTo>
                  <a:cubicBezTo>
                    <a:pt x="192" y="144"/>
                    <a:pt x="192" y="144"/>
                    <a:pt x="192" y="144"/>
                  </a:cubicBezTo>
                  <a:lnTo>
                    <a:pt x="192" y="240"/>
                  </a:lnTo>
                  <a:close/>
                  <a:moveTo>
                    <a:pt x="104" y="16"/>
                  </a:moveTo>
                  <a:cubicBezTo>
                    <a:pt x="135" y="16"/>
                    <a:pt x="160" y="41"/>
                    <a:pt x="160" y="72"/>
                  </a:cubicBezTo>
                  <a:cubicBezTo>
                    <a:pt x="160" y="128"/>
                    <a:pt x="160" y="128"/>
                    <a:pt x="160" y="128"/>
                  </a:cubicBezTo>
                  <a:cubicBezTo>
                    <a:pt x="48" y="128"/>
                    <a:pt x="48" y="128"/>
                    <a:pt x="48" y="128"/>
                  </a:cubicBezTo>
                  <a:cubicBezTo>
                    <a:pt x="48" y="72"/>
                    <a:pt x="48" y="72"/>
                    <a:pt x="48" y="72"/>
                  </a:cubicBezTo>
                  <a:cubicBezTo>
                    <a:pt x="48" y="41"/>
                    <a:pt x="73" y="16"/>
                    <a:pt x="104" y="16"/>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sp>
          <p:nvSpPr>
            <p:cNvPr id="23" name="Freeform 22"/>
            <p:cNvSpPr>
              <a:spLocks noEditPoints="1"/>
            </p:cNvSpPr>
            <p:nvPr/>
          </p:nvSpPr>
          <p:spPr bwMode="auto">
            <a:xfrm>
              <a:off x="3178" y="1870"/>
              <a:ext cx="45" cy="61"/>
            </a:xfrm>
            <a:custGeom>
              <a:avLst/>
              <a:gdLst>
                <a:gd name="T0" fmla="*/ 24 w 48"/>
                <a:gd name="T1" fmla="*/ 0 h 64"/>
                <a:gd name="T2" fmla="*/ 0 w 48"/>
                <a:gd name="T3" fmla="*/ 24 h 64"/>
                <a:gd name="T4" fmla="*/ 16 w 48"/>
                <a:gd name="T5" fmla="*/ 47 h 64"/>
                <a:gd name="T6" fmla="*/ 16 w 48"/>
                <a:gd name="T7" fmla="*/ 56 h 64"/>
                <a:gd name="T8" fmla="*/ 24 w 48"/>
                <a:gd name="T9" fmla="*/ 64 h 64"/>
                <a:gd name="T10" fmla="*/ 32 w 48"/>
                <a:gd name="T11" fmla="*/ 56 h 64"/>
                <a:gd name="T12" fmla="*/ 32 w 48"/>
                <a:gd name="T13" fmla="*/ 47 h 64"/>
                <a:gd name="T14" fmla="*/ 48 w 48"/>
                <a:gd name="T15" fmla="*/ 24 h 64"/>
                <a:gd name="T16" fmla="*/ 24 w 48"/>
                <a:gd name="T17" fmla="*/ 0 h 64"/>
                <a:gd name="T18" fmla="*/ 24 w 48"/>
                <a:gd name="T19" fmla="*/ 32 h 64"/>
                <a:gd name="T20" fmla="*/ 16 w 48"/>
                <a:gd name="T21" fmla="*/ 24 h 64"/>
                <a:gd name="T22" fmla="*/ 24 w 48"/>
                <a:gd name="T23" fmla="*/ 16 h 64"/>
                <a:gd name="T24" fmla="*/ 32 w 48"/>
                <a:gd name="T25" fmla="*/ 24 h 64"/>
                <a:gd name="T26" fmla="*/ 24 w 48"/>
                <a:gd name="T2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4">
                  <a:moveTo>
                    <a:pt x="24" y="0"/>
                  </a:moveTo>
                  <a:cubicBezTo>
                    <a:pt x="11" y="0"/>
                    <a:pt x="0" y="11"/>
                    <a:pt x="0" y="24"/>
                  </a:cubicBezTo>
                  <a:cubicBezTo>
                    <a:pt x="0" y="34"/>
                    <a:pt x="7" y="43"/>
                    <a:pt x="16" y="47"/>
                  </a:cubicBezTo>
                  <a:cubicBezTo>
                    <a:pt x="16" y="56"/>
                    <a:pt x="16" y="56"/>
                    <a:pt x="16" y="56"/>
                  </a:cubicBezTo>
                  <a:cubicBezTo>
                    <a:pt x="16" y="60"/>
                    <a:pt x="20" y="64"/>
                    <a:pt x="24" y="64"/>
                  </a:cubicBezTo>
                  <a:cubicBezTo>
                    <a:pt x="28" y="64"/>
                    <a:pt x="32" y="60"/>
                    <a:pt x="32" y="56"/>
                  </a:cubicBezTo>
                  <a:cubicBezTo>
                    <a:pt x="32" y="47"/>
                    <a:pt x="32" y="47"/>
                    <a:pt x="32" y="47"/>
                  </a:cubicBezTo>
                  <a:cubicBezTo>
                    <a:pt x="41" y="43"/>
                    <a:pt x="48" y="34"/>
                    <a:pt x="48" y="24"/>
                  </a:cubicBezTo>
                  <a:cubicBezTo>
                    <a:pt x="48" y="11"/>
                    <a:pt x="37" y="0"/>
                    <a:pt x="24" y="0"/>
                  </a:cubicBezTo>
                  <a:close/>
                  <a:moveTo>
                    <a:pt x="24" y="32"/>
                  </a:moveTo>
                  <a:cubicBezTo>
                    <a:pt x="20" y="32"/>
                    <a:pt x="16" y="28"/>
                    <a:pt x="16" y="24"/>
                  </a:cubicBezTo>
                  <a:cubicBezTo>
                    <a:pt x="16" y="20"/>
                    <a:pt x="20" y="16"/>
                    <a:pt x="24" y="16"/>
                  </a:cubicBezTo>
                  <a:cubicBezTo>
                    <a:pt x="28" y="16"/>
                    <a:pt x="32" y="20"/>
                    <a:pt x="32" y="24"/>
                  </a:cubicBezTo>
                  <a:cubicBezTo>
                    <a:pt x="32" y="28"/>
                    <a:pt x="28" y="32"/>
                    <a:pt x="24" y="32"/>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grpSp>
      <p:grpSp>
        <p:nvGrpSpPr>
          <p:cNvPr id="17" name="Group 16"/>
          <p:cNvGrpSpPr>
            <a:grpSpLocks noChangeAspect="1"/>
          </p:cNvGrpSpPr>
          <p:nvPr/>
        </p:nvGrpSpPr>
        <p:grpSpPr bwMode="auto">
          <a:xfrm>
            <a:off x="8132765" y="5677591"/>
            <a:ext cx="293688" cy="388938"/>
            <a:chOff x="3107" y="2645"/>
            <a:chExt cx="185" cy="245"/>
          </a:xfrm>
        </p:grpSpPr>
        <p:sp>
          <p:nvSpPr>
            <p:cNvPr id="18" name="AutoShape 252"/>
            <p:cNvSpPr>
              <a:spLocks noChangeAspect="1" noChangeArrowheads="1" noTextEdit="1"/>
            </p:cNvSpPr>
            <p:nvPr/>
          </p:nvSpPr>
          <p:spPr bwMode="auto">
            <a:xfrm>
              <a:off x="3108" y="2645"/>
              <a:ext cx="18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endParaRPr lang="en-US"/>
            </a:p>
          </p:txBody>
        </p:sp>
        <p:sp>
          <p:nvSpPr>
            <p:cNvPr id="19" name="Freeform 18"/>
            <p:cNvSpPr>
              <a:spLocks noEditPoints="1"/>
            </p:cNvSpPr>
            <p:nvPr/>
          </p:nvSpPr>
          <p:spPr bwMode="auto">
            <a:xfrm>
              <a:off x="3107" y="2645"/>
              <a:ext cx="184" cy="245"/>
            </a:xfrm>
            <a:custGeom>
              <a:avLst/>
              <a:gdLst>
                <a:gd name="T0" fmla="*/ 184 w 192"/>
                <a:gd name="T1" fmla="*/ 256 h 256"/>
                <a:gd name="T2" fmla="*/ 192 w 192"/>
                <a:gd name="T3" fmla="*/ 248 h 256"/>
                <a:gd name="T4" fmla="*/ 192 w 192"/>
                <a:gd name="T5" fmla="*/ 32 h 256"/>
                <a:gd name="T6" fmla="*/ 184 w 192"/>
                <a:gd name="T7" fmla="*/ 24 h 256"/>
                <a:gd name="T8" fmla="*/ 145 w 192"/>
                <a:gd name="T9" fmla="*/ 24 h 256"/>
                <a:gd name="T10" fmla="*/ 135 w 192"/>
                <a:gd name="T11" fmla="*/ 4 h 256"/>
                <a:gd name="T12" fmla="*/ 128 w 192"/>
                <a:gd name="T13" fmla="*/ 0 h 256"/>
                <a:gd name="T14" fmla="*/ 64 w 192"/>
                <a:gd name="T15" fmla="*/ 0 h 256"/>
                <a:gd name="T16" fmla="*/ 57 w 192"/>
                <a:gd name="T17" fmla="*/ 4 h 256"/>
                <a:gd name="T18" fmla="*/ 47 w 192"/>
                <a:gd name="T19" fmla="*/ 24 h 256"/>
                <a:gd name="T20" fmla="*/ 8 w 192"/>
                <a:gd name="T21" fmla="*/ 24 h 256"/>
                <a:gd name="T22" fmla="*/ 0 w 192"/>
                <a:gd name="T23" fmla="*/ 32 h 256"/>
                <a:gd name="T24" fmla="*/ 0 w 192"/>
                <a:gd name="T25" fmla="*/ 248 h 256"/>
                <a:gd name="T26" fmla="*/ 8 w 192"/>
                <a:gd name="T27" fmla="*/ 256 h 256"/>
                <a:gd name="T28" fmla="*/ 184 w 192"/>
                <a:gd name="T29" fmla="*/ 256 h 256"/>
                <a:gd name="T30" fmla="*/ 69 w 192"/>
                <a:gd name="T31" fmla="*/ 16 h 256"/>
                <a:gd name="T32" fmla="*/ 123 w 192"/>
                <a:gd name="T33" fmla="*/ 16 h 256"/>
                <a:gd name="T34" fmla="*/ 139 w 192"/>
                <a:gd name="T35" fmla="*/ 48 h 256"/>
                <a:gd name="T36" fmla="*/ 53 w 192"/>
                <a:gd name="T37" fmla="*/ 48 h 256"/>
                <a:gd name="T38" fmla="*/ 69 w 192"/>
                <a:gd name="T39" fmla="*/ 16 h 256"/>
                <a:gd name="T40" fmla="*/ 16 w 192"/>
                <a:gd name="T41" fmla="*/ 40 h 256"/>
                <a:gd name="T42" fmla="*/ 39 w 192"/>
                <a:gd name="T43" fmla="*/ 40 h 256"/>
                <a:gd name="T44" fmla="*/ 33 w 192"/>
                <a:gd name="T45" fmla="*/ 52 h 256"/>
                <a:gd name="T46" fmla="*/ 33 w 192"/>
                <a:gd name="T47" fmla="*/ 60 h 256"/>
                <a:gd name="T48" fmla="*/ 40 w 192"/>
                <a:gd name="T49" fmla="*/ 64 h 256"/>
                <a:gd name="T50" fmla="*/ 152 w 192"/>
                <a:gd name="T51" fmla="*/ 64 h 256"/>
                <a:gd name="T52" fmla="*/ 152 w 192"/>
                <a:gd name="T53" fmla="*/ 64 h 256"/>
                <a:gd name="T54" fmla="*/ 160 w 192"/>
                <a:gd name="T55" fmla="*/ 56 h 256"/>
                <a:gd name="T56" fmla="*/ 159 w 192"/>
                <a:gd name="T57" fmla="*/ 51 h 256"/>
                <a:gd name="T58" fmla="*/ 153 w 192"/>
                <a:gd name="T59" fmla="*/ 40 h 256"/>
                <a:gd name="T60" fmla="*/ 176 w 192"/>
                <a:gd name="T61" fmla="*/ 40 h 256"/>
                <a:gd name="T62" fmla="*/ 176 w 192"/>
                <a:gd name="T63" fmla="*/ 240 h 256"/>
                <a:gd name="T64" fmla="*/ 16 w 192"/>
                <a:gd name="T65" fmla="*/ 240 h 256"/>
                <a:gd name="T66" fmla="*/ 16 w 192"/>
                <a:gd name="T67" fmla="*/ 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256">
                  <a:moveTo>
                    <a:pt x="184" y="256"/>
                  </a:moveTo>
                  <a:cubicBezTo>
                    <a:pt x="188" y="256"/>
                    <a:pt x="192" y="252"/>
                    <a:pt x="192" y="248"/>
                  </a:cubicBezTo>
                  <a:cubicBezTo>
                    <a:pt x="192" y="32"/>
                    <a:pt x="192" y="32"/>
                    <a:pt x="192" y="32"/>
                  </a:cubicBezTo>
                  <a:cubicBezTo>
                    <a:pt x="192" y="28"/>
                    <a:pt x="188" y="24"/>
                    <a:pt x="184" y="24"/>
                  </a:cubicBezTo>
                  <a:cubicBezTo>
                    <a:pt x="145" y="24"/>
                    <a:pt x="145" y="24"/>
                    <a:pt x="145" y="24"/>
                  </a:cubicBezTo>
                  <a:cubicBezTo>
                    <a:pt x="135" y="4"/>
                    <a:pt x="135" y="4"/>
                    <a:pt x="135" y="4"/>
                  </a:cubicBezTo>
                  <a:cubicBezTo>
                    <a:pt x="134" y="2"/>
                    <a:pt x="131" y="0"/>
                    <a:pt x="128" y="0"/>
                  </a:cubicBezTo>
                  <a:cubicBezTo>
                    <a:pt x="64" y="0"/>
                    <a:pt x="64" y="0"/>
                    <a:pt x="64" y="0"/>
                  </a:cubicBezTo>
                  <a:cubicBezTo>
                    <a:pt x="61" y="0"/>
                    <a:pt x="58" y="2"/>
                    <a:pt x="57" y="4"/>
                  </a:cubicBezTo>
                  <a:cubicBezTo>
                    <a:pt x="47" y="24"/>
                    <a:pt x="47" y="24"/>
                    <a:pt x="47" y="24"/>
                  </a:cubicBezTo>
                  <a:cubicBezTo>
                    <a:pt x="8" y="24"/>
                    <a:pt x="8" y="24"/>
                    <a:pt x="8" y="24"/>
                  </a:cubicBezTo>
                  <a:cubicBezTo>
                    <a:pt x="4" y="24"/>
                    <a:pt x="0" y="28"/>
                    <a:pt x="0" y="32"/>
                  </a:cubicBezTo>
                  <a:cubicBezTo>
                    <a:pt x="0" y="248"/>
                    <a:pt x="0" y="248"/>
                    <a:pt x="0" y="248"/>
                  </a:cubicBezTo>
                  <a:cubicBezTo>
                    <a:pt x="0" y="252"/>
                    <a:pt x="4" y="256"/>
                    <a:pt x="8" y="256"/>
                  </a:cubicBezTo>
                  <a:lnTo>
                    <a:pt x="184" y="256"/>
                  </a:lnTo>
                  <a:close/>
                  <a:moveTo>
                    <a:pt x="69" y="16"/>
                  </a:moveTo>
                  <a:cubicBezTo>
                    <a:pt x="123" y="16"/>
                    <a:pt x="123" y="16"/>
                    <a:pt x="123" y="16"/>
                  </a:cubicBezTo>
                  <a:cubicBezTo>
                    <a:pt x="139" y="48"/>
                    <a:pt x="139" y="48"/>
                    <a:pt x="139" y="48"/>
                  </a:cubicBezTo>
                  <a:cubicBezTo>
                    <a:pt x="53" y="48"/>
                    <a:pt x="53" y="48"/>
                    <a:pt x="53" y="48"/>
                  </a:cubicBezTo>
                  <a:lnTo>
                    <a:pt x="69" y="16"/>
                  </a:lnTo>
                  <a:close/>
                  <a:moveTo>
                    <a:pt x="16" y="40"/>
                  </a:moveTo>
                  <a:cubicBezTo>
                    <a:pt x="39" y="40"/>
                    <a:pt x="39" y="40"/>
                    <a:pt x="39" y="40"/>
                  </a:cubicBezTo>
                  <a:cubicBezTo>
                    <a:pt x="33" y="52"/>
                    <a:pt x="33" y="52"/>
                    <a:pt x="33" y="52"/>
                  </a:cubicBezTo>
                  <a:cubicBezTo>
                    <a:pt x="32" y="55"/>
                    <a:pt x="32" y="58"/>
                    <a:pt x="33" y="60"/>
                  </a:cubicBezTo>
                  <a:cubicBezTo>
                    <a:pt x="35" y="63"/>
                    <a:pt x="37" y="64"/>
                    <a:pt x="40" y="64"/>
                  </a:cubicBezTo>
                  <a:cubicBezTo>
                    <a:pt x="152" y="64"/>
                    <a:pt x="152" y="64"/>
                    <a:pt x="152" y="64"/>
                  </a:cubicBezTo>
                  <a:cubicBezTo>
                    <a:pt x="152" y="64"/>
                    <a:pt x="152" y="64"/>
                    <a:pt x="152" y="64"/>
                  </a:cubicBezTo>
                  <a:cubicBezTo>
                    <a:pt x="157" y="64"/>
                    <a:pt x="160" y="60"/>
                    <a:pt x="160" y="56"/>
                  </a:cubicBezTo>
                  <a:cubicBezTo>
                    <a:pt x="160" y="54"/>
                    <a:pt x="160" y="53"/>
                    <a:pt x="159" y="51"/>
                  </a:cubicBezTo>
                  <a:cubicBezTo>
                    <a:pt x="153" y="40"/>
                    <a:pt x="153" y="40"/>
                    <a:pt x="153" y="40"/>
                  </a:cubicBezTo>
                  <a:cubicBezTo>
                    <a:pt x="176" y="40"/>
                    <a:pt x="176" y="40"/>
                    <a:pt x="176" y="40"/>
                  </a:cubicBezTo>
                  <a:cubicBezTo>
                    <a:pt x="176" y="240"/>
                    <a:pt x="176" y="240"/>
                    <a:pt x="176" y="240"/>
                  </a:cubicBezTo>
                  <a:cubicBezTo>
                    <a:pt x="16" y="240"/>
                    <a:pt x="16" y="240"/>
                    <a:pt x="16" y="240"/>
                  </a:cubicBezTo>
                  <a:lnTo>
                    <a:pt x="16" y="40"/>
                  </a:ln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sp>
          <p:nvSpPr>
            <p:cNvPr id="20" name="Freeform 19"/>
            <p:cNvSpPr>
              <a:spLocks/>
            </p:cNvSpPr>
            <p:nvPr/>
          </p:nvSpPr>
          <p:spPr bwMode="auto">
            <a:xfrm>
              <a:off x="3160" y="2751"/>
              <a:ext cx="78" cy="55"/>
            </a:xfrm>
            <a:custGeom>
              <a:avLst/>
              <a:gdLst>
                <a:gd name="T0" fmla="*/ 67 w 82"/>
                <a:gd name="T1" fmla="*/ 3 h 57"/>
                <a:gd name="T2" fmla="*/ 33 w 82"/>
                <a:gd name="T3" fmla="*/ 38 h 57"/>
                <a:gd name="T4" fmla="*/ 15 w 82"/>
                <a:gd name="T5" fmla="*/ 19 h 57"/>
                <a:gd name="T6" fmla="*/ 3 w 82"/>
                <a:gd name="T7" fmla="*/ 19 h 57"/>
                <a:gd name="T8" fmla="*/ 3 w 82"/>
                <a:gd name="T9" fmla="*/ 31 h 57"/>
                <a:gd name="T10" fmla="*/ 27 w 82"/>
                <a:gd name="T11" fmla="*/ 55 h 57"/>
                <a:gd name="T12" fmla="*/ 33 w 82"/>
                <a:gd name="T13" fmla="*/ 57 h 57"/>
                <a:gd name="T14" fmla="*/ 39 w 82"/>
                <a:gd name="T15" fmla="*/ 55 h 57"/>
                <a:gd name="T16" fmla="*/ 79 w 82"/>
                <a:gd name="T17" fmla="*/ 15 h 57"/>
                <a:gd name="T18" fmla="*/ 79 w 82"/>
                <a:gd name="T19" fmla="*/ 3 h 57"/>
                <a:gd name="T20" fmla="*/ 67 w 82"/>
                <a:gd name="T21"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57">
                  <a:moveTo>
                    <a:pt x="67" y="3"/>
                  </a:moveTo>
                  <a:cubicBezTo>
                    <a:pt x="33" y="38"/>
                    <a:pt x="33" y="38"/>
                    <a:pt x="33" y="38"/>
                  </a:cubicBezTo>
                  <a:cubicBezTo>
                    <a:pt x="15" y="19"/>
                    <a:pt x="15" y="19"/>
                    <a:pt x="15" y="19"/>
                  </a:cubicBezTo>
                  <a:cubicBezTo>
                    <a:pt x="12" y="16"/>
                    <a:pt x="6" y="16"/>
                    <a:pt x="3" y="19"/>
                  </a:cubicBezTo>
                  <a:cubicBezTo>
                    <a:pt x="0" y="22"/>
                    <a:pt x="0" y="28"/>
                    <a:pt x="3" y="31"/>
                  </a:cubicBezTo>
                  <a:cubicBezTo>
                    <a:pt x="27" y="55"/>
                    <a:pt x="27" y="55"/>
                    <a:pt x="27" y="55"/>
                  </a:cubicBezTo>
                  <a:cubicBezTo>
                    <a:pt x="29" y="56"/>
                    <a:pt x="31" y="57"/>
                    <a:pt x="33" y="57"/>
                  </a:cubicBezTo>
                  <a:cubicBezTo>
                    <a:pt x="35" y="57"/>
                    <a:pt x="37" y="56"/>
                    <a:pt x="39" y="55"/>
                  </a:cubicBezTo>
                  <a:cubicBezTo>
                    <a:pt x="79" y="15"/>
                    <a:pt x="79" y="15"/>
                    <a:pt x="79" y="15"/>
                  </a:cubicBezTo>
                  <a:cubicBezTo>
                    <a:pt x="82" y="12"/>
                    <a:pt x="82" y="6"/>
                    <a:pt x="79" y="3"/>
                  </a:cubicBezTo>
                  <a:cubicBezTo>
                    <a:pt x="76" y="0"/>
                    <a:pt x="70" y="0"/>
                    <a:pt x="67" y="3"/>
                  </a:cubicBezTo>
                  <a:close/>
                </a:path>
              </a:pathLst>
            </a:custGeom>
            <a:solidFill>
              <a:schemeClr val="bg1">
                <a:lumMod val="95000"/>
              </a:schemeClr>
            </a:solidFill>
            <a:ln>
              <a:noFill/>
            </a:ln>
            <a:extLst>
              <a:ext uri="{91240B29-F687-4f45-9708-019B960494DF}"/>
            </a:extLst>
          </p:spPr>
          <p:txBody>
            <a:bodyPr/>
            <a:lstStyle>
              <a:defPPr>
                <a:defRPr lang="zh-HK"/>
              </a:defPPr>
              <a:lvl1pPr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umimoji="1" kern="1200">
                  <a:solidFill>
                    <a:schemeClr val="tx1"/>
                  </a:solidFill>
                  <a:latin typeface="Calibri" charset="0"/>
                  <a:ea typeface="ＭＳ Ｐゴシック" charset="-128"/>
                  <a:cs typeface="+mn-cs"/>
                </a:defRPr>
              </a:lvl5pPr>
              <a:lvl6pPr marL="2286000" algn="l" defTabSz="914400" rtl="0" eaLnBrk="1" latinLnBrk="0" hangingPunct="1">
                <a:defRPr kumimoji="1" kern="1200">
                  <a:solidFill>
                    <a:schemeClr val="tx1"/>
                  </a:solidFill>
                  <a:latin typeface="Calibri" charset="0"/>
                  <a:ea typeface="ＭＳ Ｐゴシック" charset="-128"/>
                  <a:cs typeface="+mn-cs"/>
                </a:defRPr>
              </a:lvl6pPr>
              <a:lvl7pPr marL="2743200" algn="l" defTabSz="914400" rtl="0" eaLnBrk="1" latinLnBrk="0" hangingPunct="1">
                <a:defRPr kumimoji="1" kern="1200">
                  <a:solidFill>
                    <a:schemeClr val="tx1"/>
                  </a:solidFill>
                  <a:latin typeface="Calibri" charset="0"/>
                  <a:ea typeface="ＭＳ Ｐゴシック" charset="-128"/>
                  <a:cs typeface="+mn-cs"/>
                </a:defRPr>
              </a:lvl7pPr>
              <a:lvl8pPr marL="3200400" algn="l" defTabSz="914400" rtl="0" eaLnBrk="1" latinLnBrk="0" hangingPunct="1">
                <a:defRPr kumimoji="1" kern="1200">
                  <a:solidFill>
                    <a:schemeClr val="tx1"/>
                  </a:solidFill>
                  <a:latin typeface="Calibri" charset="0"/>
                  <a:ea typeface="ＭＳ Ｐゴシック" charset="-128"/>
                  <a:cs typeface="+mn-cs"/>
                </a:defRPr>
              </a:lvl8pPr>
              <a:lvl9pPr marL="3657600" algn="l" defTabSz="914400" rtl="0" eaLnBrk="1" latinLnBrk="0" hangingPunct="1">
                <a:defRPr kumimoji="1" kern="1200">
                  <a:solidFill>
                    <a:schemeClr val="tx1"/>
                  </a:solidFill>
                  <a:latin typeface="Calibri" charset="0"/>
                  <a:ea typeface="ＭＳ Ｐゴシック" charset="-128"/>
                  <a:cs typeface="+mn-cs"/>
                </a:defRPr>
              </a:lvl9pPr>
            </a:lstStyle>
            <a:p>
              <a:pPr eaLnBrk="1" hangingPunct="1">
                <a:defRPr/>
              </a:pPr>
              <a:endParaRPr lang="zh-HK" altLang="en-US">
                <a:ea typeface="新細明體" charset="0"/>
                <a:cs typeface="新細明體" charset="0"/>
              </a:endParaRPr>
            </a:p>
          </p:txBody>
        </p:sp>
      </p:grpSp>
      <p:graphicFrame>
        <p:nvGraphicFramePr>
          <p:cNvPr id="56" name="Object 55"/>
          <p:cNvGraphicFramePr>
            <a:graphicFrameLocks noChangeAspect="1"/>
          </p:cNvGraphicFramePr>
          <p:nvPr>
            <p:extLst>
              <p:ext uri="{D42A27DB-BD31-4B8C-83A1-F6EECF244321}">
                <p14:modId xmlns:p14="http://schemas.microsoft.com/office/powerpoint/2010/main" val="821624002"/>
              </p:ext>
            </p:extLst>
          </p:nvPr>
        </p:nvGraphicFramePr>
        <p:xfrm>
          <a:off x="484188" y="1277938"/>
          <a:ext cx="6775450" cy="5211762"/>
        </p:xfrm>
        <a:graphic>
          <a:graphicData uri="http://schemas.openxmlformats.org/presentationml/2006/ole">
            <mc:AlternateContent xmlns:mc="http://schemas.openxmlformats.org/markup-compatibility/2006">
              <mc:Choice xmlns:v="urn:schemas-microsoft-com:vml" Requires="v">
                <p:oleObj spid="_x0000_s26642" name="Image" r:id="rId3" imgW="12101400" imgH="9307800" progId="Photoshop.Image.13">
                  <p:embed/>
                </p:oleObj>
              </mc:Choice>
              <mc:Fallback>
                <p:oleObj name="Image" r:id="rId3" imgW="12101400" imgH="9307800" progId="Photoshop.Image.13">
                  <p:embed/>
                  <p:pic>
                    <p:nvPicPr>
                      <p:cNvPr id="0" name=""/>
                      <p:cNvPicPr/>
                      <p:nvPr/>
                    </p:nvPicPr>
                    <p:blipFill>
                      <a:blip r:embed="rId4"/>
                      <a:stretch>
                        <a:fillRect/>
                      </a:stretch>
                    </p:blipFill>
                    <p:spPr>
                      <a:xfrm>
                        <a:off x="484188" y="1277938"/>
                        <a:ext cx="6775450" cy="5211762"/>
                      </a:xfrm>
                      <a:prstGeom prst="rect">
                        <a:avLst/>
                      </a:prstGeom>
                    </p:spPr>
                  </p:pic>
                </p:oleObj>
              </mc:Fallback>
            </mc:AlternateContent>
          </a:graphicData>
        </a:graphic>
      </p:graphicFrame>
    </p:spTree>
    <p:extLst>
      <p:ext uri="{BB962C8B-B14F-4D97-AF65-F5344CB8AC3E}">
        <p14:creationId xmlns:p14="http://schemas.microsoft.com/office/powerpoint/2010/main" val="35846758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Logstash</a:t>
            </a:r>
            <a:r>
              <a:rPr lang="en-US" dirty="0" smtClean="0"/>
              <a:t> Pipeline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14728860"/>
              </p:ext>
            </p:extLst>
          </p:nvPr>
        </p:nvGraphicFramePr>
        <p:xfrm>
          <a:off x="6683375" y="182563"/>
          <a:ext cx="5332413" cy="2697162"/>
        </p:xfrm>
        <a:graphic>
          <a:graphicData uri="http://schemas.openxmlformats.org/presentationml/2006/ole">
            <mc:AlternateContent xmlns:mc="http://schemas.openxmlformats.org/markup-compatibility/2006">
              <mc:Choice xmlns:v="urn:schemas-microsoft-com:vml" Requires="v">
                <p:oleObj spid="_x0000_s18456" name="Image" r:id="rId3" imgW="6780600" imgH="3428280" progId="Photoshop.Image.13">
                  <p:embed/>
                </p:oleObj>
              </mc:Choice>
              <mc:Fallback>
                <p:oleObj name="Image" r:id="rId3" imgW="6780600" imgH="3428280" progId="Photoshop.Image.13">
                  <p:embed/>
                  <p:pic>
                    <p:nvPicPr>
                      <p:cNvPr id="0" name=""/>
                      <p:cNvPicPr/>
                      <p:nvPr/>
                    </p:nvPicPr>
                    <p:blipFill>
                      <a:blip r:embed="rId4"/>
                      <a:stretch>
                        <a:fillRect/>
                      </a:stretch>
                    </p:blipFill>
                    <p:spPr>
                      <a:xfrm>
                        <a:off x="6683375" y="182563"/>
                        <a:ext cx="5332413" cy="2697162"/>
                      </a:xfrm>
                      <a:prstGeom prst="rect">
                        <a:avLst/>
                      </a:prstGeom>
                    </p:spPr>
                  </p:pic>
                </p:oleObj>
              </mc:Fallback>
            </mc:AlternateContent>
          </a:graphicData>
        </a:graphic>
      </p:graphicFrame>
      <p:pic>
        <p:nvPicPr>
          <p:cNvPr id="18436" name="Picture 4" descr="http://historical.fresnobeehive.com/wp-content/uploads/2012/02/JRW-SHAVER-HISTORY-MILL-STACKS.jpg"/>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7651895" y="3155950"/>
            <a:ext cx="4192443" cy="33162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838200" y="1370648"/>
            <a:ext cx="6324600" cy="51825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Event processing pipeline has three stages:</a:t>
            </a:r>
          </a:p>
          <a:p>
            <a:r>
              <a:rPr lang="en-US" dirty="0" smtClean="0"/>
              <a:t>Input: These ingest data, many options exists for different types</a:t>
            </a:r>
          </a:p>
          <a:p>
            <a:r>
              <a:rPr lang="en-US" dirty="0" smtClean="0"/>
              <a:t>Filter: Take raw data and makes sense of it, parsing it into a new format</a:t>
            </a:r>
          </a:p>
          <a:p>
            <a:r>
              <a:rPr lang="en-US" dirty="0" smtClean="0"/>
              <a:t>Output: Sends data to a stream, file, database or other places.</a:t>
            </a:r>
          </a:p>
          <a:p>
            <a:pPr marL="0" indent="0">
              <a:buNone/>
            </a:pPr>
            <a:endParaRPr lang="en-US" dirty="0"/>
          </a:p>
          <a:p>
            <a:pPr marL="0" indent="0">
              <a:buNone/>
            </a:pPr>
            <a:r>
              <a:rPr lang="en-US" dirty="0" smtClean="0"/>
              <a:t>Input and output support codecs that allow you to encode/decode data as it enters/exits the pipeline.</a:t>
            </a:r>
            <a:endParaRPr lang="en-US" dirty="0"/>
          </a:p>
        </p:txBody>
      </p:sp>
    </p:spTree>
    <p:extLst>
      <p:ext uri="{BB962C8B-B14F-4D97-AF65-F5344CB8AC3E}">
        <p14:creationId xmlns:p14="http://schemas.microsoft.com/office/powerpoint/2010/main" val="41946648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Logstash</a:t>
            </a:r>
            <a:r>
              <a:rPr lang="en-US" dirty="0" smtClean="0"/>
              <a:t> Processing Pipeline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49739880"/>
              </p:ext>
            </p:extLst>
          </p:nvPr>
        </p:nvGraphicFramePr>
        <p:xfrm>
          <a:off x="1060450" y="1637348"/>
          <a:ext cx="9331326" cy="2490806"/>
        </p:xfrm>
        <a:graphic>
          <a:graphicData uri="http://schemas.openxmlformats.org/drawingml/2006/table">
            <a:tbl>
              <a:tblPr firstRow="1" bandRow="1">
                <a:tableStyleId>{5C22544A-7EE6-4342-B048-85BDC9FD1C3A}</a:tableStyleId>
              </a:tblPr>
              <a:tblGrid>
                <a:gridCol w="3110442"/>
                <a:gridCol w="3110442"/>
                <a:gridCol w="3110442"/>
              </a:tblGrid>
              <a:tr h="610552">
                <a:tc>
                  <a:txBody>
                    <a:bodyPr/>
                    <a:lstStyle/>
                    <a:p>
                      <a:r>
                        <a:rPr lang="en-US" dirty="0" smtClean="0"/>
                        <a:t>Input</a:t>
                      </a:r>
                      <a:endParaRPr lang="en-US" dirty="0"/>
                    </a:p>
                  </a:txBody>
                  <a:tcPr/>
                </a:tc>
                <a:tc>
                  <a:txBody>
                    <a:bodyPr/>
                    <a:lstStyle/>
                    <a:p>
                      <a:r>
                        <a:rPr lang="en-US" dirty="0" smtClean="0"/>
                        <a:t>Filter</a:t>
                      </a:r>
                      <a:endParaRPr lang="en-US" dirty="0"/>
                    </a:p>
                  </a:txBody>
                  <a:tcPr/>
                </a:tc>
                <a:tc>
                  <a:txBody>
                    <a:bodyPr/>
                    <a:lstStyle/>
                    <a:p>
                      <a:r>
                        <a:rPr lang="en-US" dirty="0" smtClean="0"/>
                        <a:t>Output</a:t>
                      </a:r>
                      <a:endParaRPr lang="en-US" dirty="0"/>
                    </a:p>
                  </a:txBody>
                  <a:tcPr/>
                </a:tc>
              </a:tr>
              <a:tr h="1880254">
                <a:tc>
                  <a:txBody>
                    <a:bodyPr/>
                    <a:lstStyle/>
                    <a:p>
                      <a:r>
                        <a:rPr lang="en-US" dirty="0" smtClean="0"/>
                        <a:t>Beats: Was used to bring in syslog messages from </a:t>
                      </a:r>
                      <a:r>
                        <a:rPr lang="en-US" dirty="0" err="1" smtClean="0"/>
                        <a:t>filebeat</a:t>
                      </a:r>
                      <a:r>
                        <a:rPr lang="en-US" dirty="0" smtClean="0"/>
                        <a:t> on the clients in its native format.</a:t>
                      </a:r>
                    </a:p>
                    <a:p>
                      <a:endParaRPr lang="en-US" dirty="0" smtClean="0"/>
                    </a:p>
                  </a:txBody>
                  <a:tcPr/>
                </a:tc>
                <a:tc>
                  <a:txBody>
                    <a:bodyPr/>
                    <a:lstStyle/>
                    <a:p>
                      <a:r>
                        <a:rPr lang="en-US" dirty="0" err="1" smtClean="0"/>
                        <a:t>Grok</a:t>
                      </a:r>
                      <a:r>
                        <a:rPr lang="en-US" dirty="0" smtClean="0"/>
                        <a:t>: Used to split up the messages into fields</a:t>
                      </a:r>
                    </a:p>
                    <a:p>
                      <a:r>
                        <a:rPr lang="en-US" dirty="0" smtClean="0"/>
                        <a:t/>
                      </a:r>
                      <a:br>
                        <a:rPr lang="en-US" dirty="0" smtClean="0"/>
                      </a:br>
                      <a:r>
                        <a:rPr lang="en-US" dirty="0" smtClean="0"/>
                        <a:t>Date: Used to</a:t>
                      </a:r>
                      <a:r>
                        <a:rPr lang="en-US" baseline="0" dirty="0" smtClean="0"/>
                        <a:t> process the timestamp into a date field</a:t>
                      </a:r>
                      <a:endParaRPr lang="en-US" dirty="0"/>
                    </a:p>
                  </a:txBody>
                  <a:tcPr/>
                </a:tc>
                <a:tc>
                  <a:txBody>
                    <a:bodyPr/>
                    <a:lstStyle/>
                    <a:p>
                      <a:r>
                        <a:rPr lang="en-US" dirty="0" err="1" smtClean="0"/>
                        <a:t>Elasticsearch</a:t>
                      </a:r>
                      <a:r>
                        <a:rPr lang="en-US" dirty="0" smtClean="0"/>
                        <a:t>: Dumped the data into </a:t>
                      </a:r>
                      <a:r>
                        <a:rPr lang="en-US" dirty="0" err="1" smtClean="0"/>
                        <a:t>elasticsearch</a:t>
                      </a:r>
                      <a:r>
                        <a:rPr lang="en-US" baseline="0" dirty="0" smtClean="0"/>
                        <a:t> to be able to pick it up with Kabana using the default </a:t>
                      </a:r>
                      <a:r>
                        <a:rPr lang="en-US" baseline="0" dirty="0" err="1" smtClean="0"/>
                        <a:t>json</a:t>
                      </a:r>
                      <a:r>
                        <a:rPr lang="en-US" baseline="0" dirty="0" smtClean="0"/>
                        <a:t> codec</a:t>
                      </a:r>
                      <a:endParaRPr lang="en-US" dirty="0"/>
                    </a:p>
                  </a:txBody>
                  <a:tcPr/>
                </a:tc>
              </a:tr>
            </a:tbl>
          </a:graphicData>
        </a:graphic>
      </p:graphicFrame>
      <p:sp>
        <p:nvSpPr>
          <p:cNvPr id="6" name="Content Placeholder 2"/>
          <p:cNvSpPr txBox="1">
            <a:spLocks/>
          </p:cNvSpPr>
          <p:nvPr/>
        </p:nvSpPr>
        <p:spPr>
          <a:xfrm>
            <a:off x="5886450" y="6448426"/>
            <a:ext cx="9486901" cy="552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t>https</a:t>
            </a:r>
            <a:r>
              <a:rPr lang="en-US" sz="1800" dirty="0"/>
              <a:t>://www.elastic.co/guide/en/logstash/current/pipeline.html</a:t>
            </a:r>
            <a:endParaRPr lang="en-US" sz="1800" dirty="0" smtClean="0"/>
          </a:p>
        </p:txBody>
      </p:sp>
      <p:graphicFrame>
        <p:nvGraphicFramePr>
          <p:cNvPr id="12" name="Object 11"/>
          <p:cNvGraphicFramePr>
            <a:graphicFrameLocks noChangeAspect="1"/>
          </p:cNvGraphicFramePr>
          <p:nvPr>
            <p:extLst>
              <p:ext uri="{D42A27DB-BD31-4B8C-83A1-F6EECF244321}">
                <p14:modId xmlns:p14="http://schemas.microsoft.com/office/powerpoint/2010/main" val="3273777840"/>
              </p:ext>
            </p:extLst>
          </p:nvPr>
        </p:nvGraphicFramePr>
        <p:xfrm>
          <a:off x="3373297" y="4394854"/>
          <a:ext cx="5695907" cy="1406178"/>
        </p:xfrm>
        <a:graphic>
          <a:graphicData uri="http://schemas.openxmlformats.org/presentationml/2006/ole">
            <mc:AlternateContent xmlns:mc="http://schemas.openxmlformats.org/markup-compatibility/2006">
              <mc:Choice xmlns:v="urn:schemas-microsoft-com:vml" Requires="v">
                <p:oleObj spid="_x0000_s40982" name="Image" r:id="rId3" imgW="18666360" imgH="4609440" progId="Photoshop.Image.13">
                  <p:embed/>
                </p:oleObj>
              </mc:Choice>
              <mc:Fallback>
                <p:oleObj name="Image" r:id="rId3" imgW="18666360" imgH="4609440" progId="Photoshop.Image.13">
                  <p:embed/>
                  <p:pic>
                    <p:nvPicPr>
                      <p:cNvPr id="0" name=""/>
                      <p:cNvPicPr/>
                      <p:nvPr/>
                    </p:nvPicPr>
                    <p:blipFill>
                      <a:blip r:embed="rId4"/>
                      <a:stretch>
                        <a:fillRect/>
                      </a:stretch>
                    </p:blipFill>
                    <p:spPr>
                      <a:xfrm>
                        <a:off x="3373297" y="4394854"/>
                        <a:ext cx="5695907" cy="1406178"/>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168648614"/>
              </p:ext>
            </p:extLst>
          </p:nvPr>
        </p:nvGraphicFramePr>
        <p:xfrm>
          <a:off x="120741" y="4394854"/>
          <a:ext cx="2880393" cy="1114629"/>
        </p:xfrm>
        <a:graphic>
          <a:graphicData uri="http://schemas.openxmlformats.org/presentationml/2006/ole">
            <mc:AlternateContent xmlns:mc="http://schemas.openxmlformats.org/markup-compatibility/2006">
              <mc:Choice xmlns:v="urn:schemas-microsoft-com:vml" Requires="v">
                <p:oleObj spid="_x0000_s40983" name="Image" r:id="rId5" imgW="8139600" imgH="3148920" progId="Photoshop.Image.13">
                  <p:embed/>
                </p:oleObj>
              </mc:Choice>
              <mc:Fallback>
                <p:oleObj name="Image" r:id="rId5" imgW="8139600" imgH="3148920" progId="Photoshop.Image.13">
                  <p:embed/>
                  <p:pic>
                    <p:nvPicPr>
                      <p:cNvPr id="0" name=""/>
                      <p:cNvPicPr/>
                      <p:nvPr/>
                    </p:nvPicPr>
                    <p:blipFill>
                      <a:blip r:embed="rId6"/>
                      <a:stretch>
                        <a:fillRect/>
                      </a:stretch>
                    </p:blipFill>
                    <p:spPr>
                      <a:xfrm>
                        <a:off x="120741" y="4394854"/>
                        <a:ext cx="2880393" cy="1114629"/>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59636901"/>
              </p:ext>
            </p:extLst>
          </p:nvPr>
        </p:nvGraphicFramePr>
        <p:xfrm>
          <a:off x="9466753" y="4480118"/>
          <a:ext cx="2007797" cy="1143934"/>
        </p:xfrm>
        <a:graphic>
          <a:graphicData uri="http://schemas.openxmlformats.org/presentationml/2006/ole">
            <mc:AlternateContent xmlns:mc="http://schemas.openxmlformats.org/markup-compatibility/2006">
              <mc:Choice xmlns:v="urn:schemas-microsoft-com:vml" Requires="v">
                <p:oleObj spid="_x0000_s40984" name="Image" r:id="rId7" imgW="5929920" imgH="3377520" progId="Photoshop.Image.13">
                  <p:embed/>
                </p:oleObj>
              </mc:Choice>
              <mc:Fallback>
                <p:oleObj name="Image" r:id="rId7" imgW="5929920" imgH="3377520" progId="Photoshop.Image.13">
                  <p:embed/>
                  <p:pic>
                    <p:nvPicPr>
                      <p:cNvPr id="0" name=""/>
                      <p:cNvPicPr/>
                      <p:nvPr/>
                    </p:nvPicPr>
                    <p:blipFill>
                      <a:blip r:embed="rId8"/>
                      <a:stretch>
                        <a:fillRect/>
                      </a:stretch>
                    </p:blipFill>
                    <p:spPr>
                      <a:xfrm>
                        <a:off x="9466753" y="4480118"/>
                        <a:ext cx="2007797" cy="1143934"/>
                      </a:xfrm>
                      <a:prstGeom prst="rect">
                        <a:avLst/>
                      </a:prstGeom>
                    </p:spPr>
                  </p:pic>
                </p:oleObj>
              </mc:Fallback>
            </mc:AlternateContent>
          </a:graphicData>
        </a:graphic>
      </p:graphicFrame>
      <p:sp>
        <p:nvSpPr>
          <p:cNvPr id="15" name="Down Arrow 14"/>
          <p:cNvSpPr/>
          <p:nvPr/>
        </p:nvSpPr>
        <p:spPr>
          <a:xfrm rot="16200000">
            <a:off x="2907937" y="4918924"/>
            <a:ext cx="533172" cy="266322"/>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7" name="Down Arrow 16"/>
          <p:cNvSpPr/>
          <p:nvPr/>
        </p:nvSpPr>
        <p:spPr>
          <a:xfrm rot="16200000">
            <a:off x="8990938" y="4918924"/>
            <a:ext cx="533172" cy="266322"/>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7826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Logstash</a:t>
            </a:r>
            <a:r>
              <a:rPr lang="en-US" dirty="0" smtClean="0"/>
              <a:t> Inputs</a:t>
            </a:r>
            <a:endParaRPr lang="en-US" dirty="0"/>
          </a:p>
        </p:txBody>
      </p:sp>
      <p:sp>
        <p:nvSpPr>
          <p:cNvPr id="3" name="Content Placeholder 2"/>
          <p:cNvSpPr>
            <a:spLocks noGrp="1"/>
          </p:cNvSpPr>
          <p:nvPr>
            <p:ph idx="1"/>
          </p:nvPr>
        </p:nvSpPr>
        <p:spPr>
          <a:xfrm>
            <a:off x="209550" y="1273174"/>
            <a:ext cx="11715750" cy="5108575"/>
          </a:xfrm>
        </p:spPr>
        <p:txBody>
          <a:bodyPr numCol="2">
            <a:normAutofit/>
          </a:bodyPr>
          <a:lstStyle/>
          <a:p>
            <a:pPr lvl="1"/>
            <a:r>
              <a:rPr lang="en-US" sz="1800" dirty="0" smtClean="0"/>
              <a:t>Beats: Receive events from Elastic Beats framework</a:t>
            </a:r>
            <a:br>
              <a:rPr lang="en-US" sz="1800" dirty="0" smtClean="0"/>
            </a:br>
            <a:endParaRPr lang="en-US" sz="1800" dirty="0" smtClean="0"/>
          </a:p>
          <a:p>
            <a:pPr lvl="1"/>
            <a:r>
              <a:rPr lang="en-US" sz="1800" dirty="0" err="1" smtClean="0"/>
              <a:t>Elasticsearch</a:t>
            </a:r>
            <a:r>
              <a:rPr lang="en-US" sz="1800" dirty="0" smtClean="0"/>
              <a:t>: Reads query results from </a:t>
            </a:r>
            <a:r>
              <a:rPr lang="en-US" sz="1800" dirty="0" err="1" smtClean="0"/>
              <a:t>Elasticsearch</a:t>
            </a:r>
            <a:r>
              <a:rPr lang="en-US" sz="1800" dirty="0" smtClean="0"/>
              <a:t/>
            </a:r>
            <a:br>
              <a:rPr lang="en-US" sz="1800" dirty="0" smtClean="0"/>
            </a:br>
            <a:endParaRPr lang="en-US" sz="1800" dirty="0" smtClean="0"/>
          </a:p>
          <a:p>
            <a:pPr lvl="1"/>
            <a:r>
              <a:rPr lang="en-US" sz="1800" dirty="0" smtClean="0"/>
              <a:t>Exec: Captures the output of a shell command</a:t>
            </a:r>
            <a:br>
              <a:rPr lang="en-US" sz="1800" dirty="0" smtClean="0"/>
            </a:br>
            <a:endParaRPr lang="en-US" sz="1800" dirty="0" smtClean="0"/>
          </a:p>
          <a:p>
            <a:pPr lvl="1"/>
            <a:r>
              <a:rPr lang="en-US" sz="1800" dirty="0" smtClean="0"/>
              <a:t>File: Streams events from a file</a:t>
            </a:r>
            <a:br>
              <a:rPr lang="en-US" sz="1800" dirty="0" smtClean="0"/>
            </a:br>
            <a:endParaRPr lang="en-US" sz="1800" dirty="0" smtClean="0"/>
          </a:p>
          <a:p>
            <a:pPr lvl="1"/>
            <a:r>
              <a:rPr lang="en-US" sz="1800" dirty="0" err="1" smtClean="0"/>
              <a:t>Github</a:t>
            </a:r>
            <a:r>
              <a:rPr lang="en-US" sz="1800" dirty="0" smtClean="0"/>
              <a:t>: Read events from a </a:t>
            </a:r>
            <a:r>
              <a:rPr lang="en-US" sz="1800" dirty="0" err="1" smtClean="0"/>
              <a:t>github</a:t>
            </a:r>
            <a:r>
              <a:rPr lang="en-US" sz="1800" dirty="0" smtClean="0"/>
              <a:t> </a:t>
            </a:r>
            <a:r>
              <a:rPr lang="en-US" sz="1800" dirty="0" err="1" smtClean="0"/>
              <a:t>webhook</a:t>
            </a:r>
            <a:r>
              <a:rPr lang="en-US" sz="1800" dirty="0" smtClean="0"/>
              <a:t/>
            </a:r>
            <a:br>
              <a:rPr lang="en-US" sz="1800" dirty="0" smtClean="0"/>
            </a:br>
            <a:endParaRPr lang="en-US" sz="1800" dirty="0" smtClean="0"/>
          </a:p>
          <a:p>
            <a:pPr lvl="1"/>
            <a:r>
              <a:rPr lang="en-US" sz="1800" dirty="0" err="1" smtClean="0"/>
              <a:t>Heroku</a:t>
            </a:r>
            <a:r>
              <a:rPr lang="en-US" sz="1800" dirty="0" smtClean="0"/>
              <a:t>: Steam events from the logs of a </a:t>
            </a:r>
            <a:r>
              <a:rPr lang="en-US" sz="1800" dirty="0" err="1" smtClean="0"/>
              <a:t>Heroku</a:t>
            </a:r>
            <a:r>
              <a:rPr lang="en-US" sz="1800" dirty="0" smtClean="0"/>
              <a:t> app</a:t>
            </a:r>
            <a:br>
              <a:rPr lang="en-US" sz="1800" dirty="0" smtClean="0"/>
            </a:br>
            <a:endParaRPr lang="en-US" sz="1800" dirty="0" smtClean="0"/>
          </a:p>
          <a:p>
            <a:pPr lvl="1"/>
            <a:r>
              <a:rPr lang="en-US" sz="1800" dirty="0" smtClean="0"/>
              <a:t>http: Events over HTTP or HTTPS</a:t>
            </a:r>
            <a:br>
              <a:rPr lang="en-US" sz="1800" dirty="0" smtClean="0"/>
            </a:br>
            <a:endParaRPr lang="en-US" sz="1800" dirty="0" smtClean="0"/>
          </a:p>
          <a:p>
            <a:pPr lvl="1"/>
            <a:r>
              <a:rPr lang="en-US" sz="1800" dirty="0" err="1" smtClean="0"/>
              <a:t>irc</a:t>
            </a:r>
            <a:r>
              <a:rPr lang="en-US" sz="1800" dirty="0" smtClean="0"/>
              <a:t>: Read events from an IRC server</a:t>
            </a:r>
            <a:br>
              <a:rPr lang="en-US" sz="1800" dirty="0" smtClean="0"/>
            </a:br>
            <a:endParaRPr lang="en-US" sz="1800" dirty="0" smtClean="0"/>
          </a:p>
          <a:p>
            <a:pPr lvl="1"/>
            <a:r>
              <a:rPr lang="en-US" sz="1800" dirty="0" smtClean="0"/>
              <a:t>pipe: Stream events from a command pipe</a:t>
            </a:r>
            <a:br>
              <a:rPr lang="en-US" sz="1800" dirty="0" smtClean="0"/>
            </a:br>
            <a:endParaRPr lang="en-US" sz="1800" dirty="0" smtClean="0"/>
          </a:p>
          <a:p>
            <a:pPr lvl="1"/>
            <a:r>
              <a:rPr lang="en-US" sz="1800" dirty="0" err="1" smtClean="0"/>
              <a:t>Puppet_factor</a:t>
            </a:r>
            <a:r>
              <a:rPr lang="en-US" sz="1800" dirty="0" smtClean="0"/>
              <a:t>: Read puppet facts</a:t>
            </a:r>
          </a:p>
          <a:p>
            <a:pPr lvl="1"/>
            <a:endParaRPr lang="en-US" sz="1800" dirty="0" smtClean="0"/>
          </a:p>
          <a:p>
            <a:pPr lvl="1"/>
            <a:r>
              <a:rPr lang="en-US" sz="1800" dirty="0" err="1" smtClean="0"/>
              <a:t>Rabbitmq</a:t>
            </a:r>
            <a:r>
              <a:rPr lang="en-US" sz="1800" dirty="0" smtClean="0"/>
              <a:t>: Pull events from a </a:t>
            </a:r>
            <a:r>
              <a:rPr lang="en-US" sz="1800" dirty="0" err="1" smtClean="0"/>
              <a:t>RabbitMQ</a:t>
            </a:r>
            <a:r>
              <a:rPr lang="en-US" sz="1800" dirty="0" smtClean="0"/>
              <a:t> Exchange</a:t>
            </a:r>
            <a:br>
              <a:rPr lang="en-US" sz="1800" dirty="0" smtClean="0"/>
            </a:br>
            <a:endParaRPr lang="en-US" sz="1800" dirty="0" smtClean="0"/>
          </a:p>
          <a:p>
            <a:pPr lvl="1"/>
            <a:r>
              <a:rPr lang="en-US" sz="1800" dirty="0" err="1" smtClean="0"/>
              <a:t>Redis</a:t>
            </a:r>
            <a:r>
              <a:rPr lang="en-US" sz="1800" dirty="0" smtClean="0"/>
              <a:t>: Read events from </a:t>
            </a:r>
            <a:r>
              <a:rPr lang="en-US" sz="1800" dirty="0" err="1" smtClean="0"/>
              <a:t>redis</a:t>
            </a:r>
            <a:r>
              <a:rPr lang="en-US" sz="1800" dirty="0" smtClean="0"/>
              <a:t> instance</a:t>
            </a:r>
            <a:br>
              <a:rPr lang="en-US" sz="1800" dirty="0" smtClean="0"/>
            </a:br>
            <a:endParaRPr lang="en-US" sz="1800" dirty="0" smtClean="0"/>
          </a:p>
          <a:p>
            <a:pPr lvl="1"/>
            <a:r>
              <a:rPr lang="en-US" sz="1800" dirty="0" smtClean="0"/>
              <a:t>Syslog: Read syslog messages</a:t>
            </a:r>
            <a:br>
              <a:rPr lang="en-US" sz="1800" dirty="0" smtClean="0"/>
            </a:br>
            <a:endParaRPr lang="en-US" sz="1800" dirty="0" smtClean="0"/>
          </a:p>
          <a:p>
            <a:pPr lvl="1"/>
            <a:r>
              <a:rPr lang="en-US" sz="1800" dirty="0" smtClean="0"/>
              <a:t>TCP: Read events from TCP socket</a:t>
            </a:r>
            <a:br>
              <a:rPr lang="en-US" sz="1800" dirty="0" smtClean="0"/>
            </a:br>
            <a:endParaRPr lang="en-US" sz="1800" dirty="0" smtClean="0"/>
          </a:p>
          <a:p>
            <a:pPr lvl="1"/>
            <a:r>
              <a:rPr lang="en-US" sz="1800" dirty="0" smtClean="0"/>
              <a:t>Twitter: Read Twitter Steaming API events</a:t>
            </a:r>
            <a:br>
              <a:rPr lang="en-US" sz="1800" dirty="0" smtClean="0"/>
            </a:br>
            <a:endParaRPr lang="en-US" sz="1800" dirty="0" smtClean="0"/>
          </a:p>
          <a:p>
            <a:pPr lvl="1"/>
            <a:r>
              <a:rPr lang="en-US" sz="1800" dirty="0" smtClean="0"/>
              <a:t>UDP: Read events over UDP</a:t>
            </a:r>
            <a:br>
              <a:rPr lang="en-US" sz="1800" dirty="0" smtClean="0"/>
            </a:br>
            <a:endParaRPr lang="en-US" sz="1800" dirty="0" smtClean="0"/>
          </a:p>
          <a:p>
            <a:pPr lvl="1"/>
            <a:r>
              <a:rPr lang="en-US" sz="1800" dirty="0" err="1" smtClean="0"/>
              <a:t>Varnishlog</a:t>
            </a:r>
            <a:r>
              <a:rPr lang="en-US" sz="1800" dirty="0" smtClean="0"/>
              <a:t>: Read from the varnish cache shared memory log</a:t>
            </a:r>
          </a:p>
          <a:p>
            <a:pPr lvl="1"/>
            <a:endParaRPr lang="en-US" sz="1800" dirty="0"/>
          </a:p>
        </p:txBody>
      </p:sp>
      <p:sp>
        <p:nvSpPr>
          <p:cNvPr id="4" name="Rectangle 3"/>
          <p:cNvSpPr/>
          <p:nvPr/>
        </p:nvSpPr>
        <p:spPr>
          <a:xfrm>
            <a:off x="6013833" y="6381749"/>
            <a:ext cx="6921118" cy="338554"/>
          </a:xfrm>
          <a:prstGeom prst="rect">
            <a:avLst/>
          </a:prstGeom>
        </p:spPr>
        <p:txBody>
          <a:bodyPr wrap="square">
            <a:spAutoFit/>
          </a:bodyPr>
          <a:lstStyle/>
          <a:p>
            <a:r>
              <a:rPr lang="en-US" sz="1600" dirty="0"/>
              <a:t>https://www.elastic.co/guide/en/logstash/current/input-plugins.html</a:t>
            </a:r>
          </a:p>
        </p:txBody>
      </p:sp>
    </p:spTree>
    <p:extLst>
      <p:ext uri="{BB962C8B-B14F-4D97-AF65-F5344CB8AC3E}">
        <p14:creationId xmlns:p14="http://schemas.microsoft.com/office/powerpoint/2010/main" val="20767854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Logstash</a:t>
            </a:r>
            <a:r>
              <a:rPr lang="en-US" dirty="0" smtClean="0"/>
              <a:t> Filters</a:t>
            </a:r>
            <a:endParaRPr lang="en-US" dirty="0"/>
          </a:p>
        </p:txBody>
      </p:sp>
      <p:sp>
        <p:nvSpPr>
          <p:cNvPr id="5" name="Content Placeholder 2"/>
          <p:cNvSpPr>
            <a:spLocks noGrp="1"/>
          </p:cNvSpPr>
          <p:nvPr>
            <p:ph idx="1"/>
          </p:nvPr>
        </p:nvSpPr>
        <p:spPr>
          <a:xfrm>
            <a:off x="209550" y="1273174"/>
            <a:ext cx="11715750" cy="5108575"/>
          </a:xfrm>
        </p:spPr>
        <p:txBody>
          <a:bodyPr numCol="2">
            <a:normAutofit fontScale="92500" lnSpcReduction="20000"/>
          </a:bodyPr>
          <a:lstStyle/>
          <a:p>
            <a:pPr lvl="1">
              <a:lnSpc>
                <a:spcPct val="100000"/>
              </a:lnSpc>
            </a:pPr>
            <a:r>
              <a:rPr lang="en-US" sz="1800" dirty="0" smtClean="0"/>
              <a:t>Aggregate: Aggregate from several events originating from a single task</a:t>
            </a:r>
            <a:br>
              <a:rPr lang="en-US" sz="1800" dirty="0" smtClean="0"/>
            </a:br>
            <a:endParaRPr lang="en-US" sz="1800" dirty="0" smtClean="0"/>
          </a:p>
          <a:p>
            <a:pPr lvl="1"/>
            <a:r>
              <a:rPr lang="en-US" sz="1800" dirty="0" smtClean="0"/>
              <a:t>Anonymize: Replace values with consistent hash</a:t>
            </a:r>
            <a:br>
              <a:rPr lang="en-US" sz="1800" dirty="0" smtClean="0"/>
            </a:br>
            <a:endParaRPr lang="en-US" sz="1800" dirty="0" smtClean="0"/>
          </a:p>
          <a:p>
            <a:pPr lvl="1"/>
            <a:r>
              <a:rPr lang="en-US" sz="1800" dirty="0" smtClean="0"/>
              <a:t>Collate: Collate by time or count</a:t>
            </a:r>
            <a:br>
              <a:rPr lang="en-US" sz="1800" dirty="0" smtClean="0"/>
            </a:br>
            <a:endParaRPr lang="en-US" sz="1800" dirty="0" smtClean="0"/>
          </a:p>
          <a:p>
            <a:pPr lvl="1"/>
            <a:r>
              <a:rPr lang="en-US" sz="1800" dirty="0" smtClean="0"/>
              <a:t>CSV: Convert csv data into fields</a:t>
            </a:r>
            <a:br>
              <a:rPr lang="en-US" sz="1800" dirty="0" smtClean="0"/>
            </a:br>
            <a:endParaRPr lang="en-US" sz="1800" dirty="0" smtClean="0"/>
          </a:p>
          <a:p>
            <a:pPr lvl="1"/>
            <a:r>
              <a:rPr lang="en-US" sz="1800" dirty="0" err="1" smtClean="0"/>
              <a:t>cidr</a:t>
            </a:r>
            <a:r>
              <a:rPr lang="en-US" sz="1800" dirty="0" smtClean="0"/>
              <a:t>: Check IP against network blocks</a:t>
            </a:r>
            <a:br>
              <a:rPr lang="en-US" sz="1800" dirty="0" smtClean="0"/>
            </a:br>
            <a:endParaRPr lang="en-US" sz="1800" dirty="0" smtClean="0"/>
          </a:p>
          <a:p>
            <a:pPr lvl="1"/>
            <a:r>
              <a:rPr lang="en-US" sz="1800" dirty="0" smtClean="0"/>
              <a:t>Clone: Duplicate events</a:t>
            </a:r>
            <a:br>
              <a:rPr lang="en-US" sz="1800" dirty="0" smtClean="0"/>
            </a:br>
            <a:endParaRPr lang="en-US" sz="1800" dirty="0" smtClean="0"/>
          </a:p>
          <a:p>
            <a:pPr lvl="1"/>
            <a:r>
              <a:rPr lang="en-US" sz="1800" dirty="0" smtClean="0"/>
              <a:t>Date: Parse dates into timestamps</a:t>
            </a:r>
          </a:p>
          <a:p>
            <a:pPr lvl="1"/>
            <a:endParaRPr lang="en-US" sz="1800" dirty="0"/>
          </a:p>
          <a:p>
            <a:pPr lvl="1"/>
            <a:r>
              <a:rPr lang="en-US" sz="1800" dirty="0" smtClean="0"/>
              <a:t>DNS: Standard reverse DNS lookups</a:t>
            </a:r>
          </a:p>
          <a:p>
            <a:pPr lvl="1"/>
            <a:endParaRPr lang="en-US" sz="1800" dirty="0"/>
          </a:p>
          <a:p>
            <a:pPr lvl="1"/>
            <a:r>
              <a:rPr lang="en-US" sz="1800" dirty="0" err="1" smtClean="0"/>
              <a:t>Geoip</a:t>
            </a:r>
            <a:r>
              <a:rPr lang="en-US" sz="1800" dirty="0" smtClean="0"/>
              <a:t>: Adds </a:t>
            </a:r>
            <a:r>
              <a:rPr lang="en-US" sz="1800" dirty="0" err="1" smtClean="0"/>
              <a:t>Grographical</a:t>
            </a:r>
            <a:r>
              <a:rPr lang="en-US" sz="1800" dirty="0" smtClean="0"/>
              <a:t> information from IP</a:t>
            </a:r>
          </a:p>
          <a:p>
            <a:pPr lvl="1"/>
            <a:endParaRPr lang="en-US" sz="1800" dirty="0" smtClean="0"/>
          </a:p>
          <a:p>
            <a:pPr lvl="1"/>
            <a:endParaRPr lang="en-US" sz="1800" dirty="0"/>
          </a:p>
          <a:p>
            <a:pPr lvl="1"/>
            <a:endParaRPr lang="en-US" sz="1800" dirty="0" smtClean="0"/>
          </a:p>
          <a:p>
            <a:pPr lvl="1"/>
            <a:endParaRPr lang="en-US" sz="1800" dirty="0"/>
          </a:p>
          <a:p>
            <a:pPr lvl="1"/>
            <a:r>
              <a:rPr lang="en-US" sz="1800" dirty="0" err="1" smtClean="0"/>
              <a:t>Grok</a:t>
            </a:r>
            <a:r>
              <a:rPr lang="en-US" sz="1800" dirty="0" smtClean="0"/>
              <a:t>: Parse data using regular Expressions</a:t>
            </a:r>
          </a:p>
          <a:p>
            <a:pPr lvl="1"/>
            <a:endParaRPr lang="en-US" sz="1800" dirty="0"/>
          </a:p>
          <a:p>
            <a:pPr lvl="1"/>
            <a:r>
              <a:rPr lang="en-US" sz="1800" dirty="0" err="1"/>
              <a:t>j</a:t>
            </a:r>
            <a:r>
              <a:rPr lang="en-US" sz="1800" dirty="0" err="1" smtClean="0"/>
              <a:t>son</a:t>
            </a:r>
            <a:r>
              <a:rPr lang="en-US" sz="1800" dirty="0" smtClean="0"/>
              <a:t>: Parse JSON events</a:t>
            </a:r>
          </a:p>
          <a:p>
            <a:pPr lvl="1"/>
            <a:endParaRPr lang="en-US" sz="1800" dirty="0"/>
          </a:p>
          <a:p>
            <a:pPr lvl="1"/>
            <a:r>
              <a:rPr lang="en-US" sz="1800" dirty="0" err="1" smtClean="0"/>
              <a:t>Metaevent</a:t>
            </a:r>
            <a:r>
              <a:rPr lang="en-US" sz="1800" dirty="0" smtClean="0"/>
              <a:t>: Add fields to an event</a:t>
            </a:r>
          </a:p>
          <a:p>
            <a:pPr lvl="1"/>
            <a:endParaRPr lang="en-US" sz="1800" dirty="0"/>
          </a:p>
          <a:p>
            <a:pPr lvl="1"/>
            <a:r>
              <a:rPr lang="en-US" sz="1800" dirty="0" smtClean="0"/>
              <a:t>Multiline: Parse multiline events</a:t>
            </a:r>
          </a:p>
          <a:p>
            <a:pPr lvl="1"/>
            <a:endParaRPr lang="en-US" sz="1800" dirty="0"/>
          </a:p>
          <a:p>
            <a:pPr lvl="1"/>
            <a:r>
              <a:rPr lang="en-US" sz="1800" dirty="0" smtClean="0"/>
              <a:t>Mutate: Performs mutations</a:t>
            </a:r>
          </a:p>
          <a:p>
            <a:pPr lvl="1"/>
            <a:endParaRPr lang="en-US" sz="1800" dirty="0"/>
          </a:p>
          <a:p>
            <a:pPr lvl="1"/>
            <a:r>
              <a:rPr lang="en-US" sz="1800" dirty="0" smtClean="0"/>
              <a:t>Ruby: Parse ruby code</a:t>
            </a:r>
          </a:p>
          <a:p>
            <a:pPr lvl="1"/>
            <a:endParaRPr lang="en-US" sz="1800" dirty="0"/>
          </a:p>
          <a:p>
            <a:pPr lvl="1"/>
            <a:r>
              <a:rPr lang="en-US" sz="1800" dirty="0" smtClean="0"/>
              <a:t>Split: Split up events into distinct events</a:t>
            </a:r>
          </a:p>
          <a:p>
            <a:pPr lvl="1"/>
            <a:endParaRPr lang="en-US" sz="1800" dirty="0"/>
          </a:p>
          <a:p>
            <a:pPr lvl="1"/>
            <a:r>
              <a:rPr lang="en-US" sz="1800" dirty="0" err="1" smtClean="0"/>
              <a:t>urldecode</a:t>
            </a:r>
            <a:r>
              <a:rPr lang="en-US" sz="1800" dirty="0" smtClean="0"/>
              <a:t>: Decodes URL-encoded fields</a:t>
            </a:r>
          </a:p>
          <a:p>
            <a:pPr lvl="1"/>
            <a:endParaRPr lang="en-US" sz="1800" dirty="0"/>
          </a:p>
          <a:p>
            <a:pPr lvl="1"/>
            <a:r>
              <a:rPr lang="en-US" sz="1800" dirty="0"/>
              <a:t>x</a:t>
            </a:r>
            <a:r>
              <a:rPr lang="en-US" sz="1800" dirty="0" smtClean="0"/>
              <a:t>ml: Parse xml into fields</a:t>
            </a:r>
          </a:p>
          <a:p>
            <a:pPr marL="457200" lvl="1" indent="0">
              <a:buNone/>
            </a:pPr>
            <a:endParaRPr lang="en-US" sz="1800" dirty="0" smtClean="0"/>
          </a:p>
          <a:p>
            <a:pPr lvl="1"/>
            <a:endParaRPr lang="en-US" sz="1800" dirty="0"/>
          </a:p>
        </p:txBody>
      </p:sp>
      <p:sp>
        <p:nvSpPr>
          <p:cNvPr id="6" name="Rectangle 5"/>
          <p:cNvSpPr/>
          <p:nvPr/>
        </p:nvSpPr>
        <p:spPr>
          <a:xfrm>
            <a:off x="6013833" y="6381749"/>
            <a:ext cx="6921118" cy="338554"/>
          </a:xfrm>
          <a:prstGeom prst="rect">
            <a:avLst/>
          </a:prstGeom>
        </p:spPr>
        <p:txBody>
          <a:bodyPr wrap="square">
            <a:spAutoFit/>
          </a:bodyPr>
          <a:lstStyle/>
          <a:p>
            <a:r>
              <a:rPr lang="en-US" sz="1600" dirty="0"/>
              <a:t>https://</a:t>
            </a:r>
            <a:r>
              <a:rPr lang="en-US" sz="1600" dirty="0" smtClean="0"/>
              <a:t>www.elastic.co/guide/en/logstash/current/filter-plugins.html</a:t>
            </a:r>
            <a:endParaRPr lang="en-US" sz="1600" dirty="0"/>
          </a:p>
        </p:txBody>
      </p:sp>
    </p:spTree>
    <p:extLst>
      <p:ext uri="{BB962C8B-B14F-4D97-AF65-F5344CB8AC3E}">
        <p14:creationId xmlns:p14="http://schemas.microsoft.com/office/powerpoint/2010/main" val="26909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scontent-ord1-1.xx.fbcdn.net/hphotos-xtp1/v/t1.0-9/12042808_1093512377328546_3480825555913707889_n.png?oh=fd073ce1074da26928ad22f15f52d21f&amp;oe=5755FDB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87137"/>
            <a:ext cx="5570863" cy="5570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extLst>
              <p:ext uri="{D42A27DB-BD31-4B8C-83A1-F6EECF244321}">
                <p14:modId xmlns:p14="http://schemas.microsoft.com/office/powerpoint/2010/main" val="2743123541"/>
              </p:ext>
            </p:extLst>
          </p:nvPr>
        </p:nvGraphicFramePr>
        <p:xfrm>
          <a:off x="5662670" y="440675"/>
          <a:ext cx="6048260" cy="2481251"/>
        </p:xfrm>
        <a:graphic>
          <a:graphicData uri="http://schemas.openxmlformats.org/presentationml/2006/ole">
            <mc:AlternateContent xmlns:mc="http://schemas.openxmlformats.org/markup-compatibility/2006">
              <mc:Choice xmlns:v="urn:schemas-microsoft-com:vml" Requires="v">
                <p:oleObj spid="_x0000_s8234" name="Image" r:id="rId5" imgW="2883240" imgH="1182600" progId="Photoshop.Image.13">
                  <p:embed/>
                </p:oleObj>
              </mc:Choice>
              <mc:Fallback>
                <p:oleObj name="Image" r:id="rId5" imgW="2883240" imgH="1182600" progId="Photoshop.Image.13">
                  <p:embed/>
                  <p:pic>
                    <p:nvPicPr>
                      <p:cNvPr id="0" name=""/>
                      <p:cNvPicPr/>
                      <p:nvPr/>
                    </p:nvPicPr>
                    <p:blipFill>
                      <a:blip r:embed="rId6"/>
                      <a:stretch>
                        <a:fillRect/>
                      </a:stretch>
                    </p:blipFill>
                    <p:spPr>
                      <a:xfrm>
                        <a:off x="5662670" y="440675"/>
                        <a:ext cx="6048260" cy="2481251"/>
                      </a:xfrm>
                      <a:prstGeom prst="rect">
                        <a:avLst/>
                      </a:prstGeom>
                    </p:spPr>
                  </p:pic>
                </p:oleObj>
              </mc:Fallback>
            </mc:AlternateContent>
          </a:graphicData>
        </a:graphic>
      </p:graphicFrame>
      <p:sp>
        <p:nvSpPr>
          <p:cNvPr id="3" name="Content Placeholder 2"/>
          <p:cNvSpPr>
            <a:spLocks noGrp="1"/>
          </p:cNvSpPr>
          <p:nvPr>
            <p:ph idx="1"/>
          </p:nvPr>
        </p:nvSpPr>
        <p:spPr>
          <a:xfrm>
            <a:off x="7443270" y="3087976"/>
            <a:ext cx="4267660" cy="1219620"/>
          </a:xfrm>
        </p:spPr>
        <p:txBody>
          <a:bodyPr>
            <a:normAutofit/>
          </a:bodyPr>
          <a:lstStyle/>
          <a:p>
            <a:pPr marL="0" indent="0">
              <a:buNone/>
            </a:pPr>
            <a:r>
              <a:rPr lang="en-US" sz="2400" dirty="0">
                <a:latin typeface="Adobe Ming Std L" panose="02020300000000000000" pitchFamily="18" charset="-128"/>
                <a:ea typeface="Adobe Ming Std L" panose="02020300000000000000" pitchFamily="18" charset="-128"/>
              </a:rPr>
              <a:t>The digital agency innovating content, commerce, and user-centered experiences.</a:t>
            </a:r>
          </a:p>
        </p:txBody>
      </p:sp>
      <p:sp>
        <p:nvSpPr>
          <p:cNvPr id="8" name="TextBox 7"/>
          <p:cNvSpPr txBox="1"/>
          <p:nvPr/>
        </p:nvSpPr>
        <p:spPr>
          <a:xfrm>
            <a:off x="168925" y="1034969"/>
            <a:ext cx="4920868" cy="646331"/>
          </a:xfrm>
          <a:prstGeom prst="rect">
            <a:avLst/>
          </a:prstGeom>
          <a:noFill/>
        </p:spPr>
        <p:txBody>
          <a:bodyPr wrap="square" rtlCol="0">
            <a:spAutoFit/>
          </a:bodyPr>
          <a:lstStyle/>
          <a:p>
            <a:r>
              <a:rPr lang="en-US" dirty="0" smtClean="0">
                <a:latin typeface="Consolas" panose="020B0609020204030204" pitchFamily="49" charset="0"/>
              </a:rPr>
              <a:t>Now hiring talented Minions… err Programmers.</a:t>
            </a:r>
            <a:endParaRPr lang="en-US" dirty="0">
              <a:latin typeface="Consolas" panose="020B0609020204030204" pitchFamily="49" charset="0"/>
            </a:endParaRPr>
          </a:p>
        </p:txBody>
      </p:sp>
      <p:sp>
        <p:nvSpPr>
          <p:cNvPr id="9" name="TextBox 8"/>
          <p:cNvSpPr txBox="1"/>
          <p:nvPr/>
        </p:nvSpPr>
        <p:spPr>
          <a:xfrm>
            <a:off x="9220292" y="6377114"/>
            <a:ext cx="2810127" cy="369332"/>
          </a:xfrm>
          <a:prstGeom prst="rect">
            <a:avLst/>
          </a:prstGeom>
          <a:noFill/>
        </p:spPr>
        <p:txBody>
          <a:bodyPr wrap="square" rtlCol="0">
            <a:spAutoFit/>
          </a:bodyPr>
          <a:lstStyle/>
          <a:p>
            <a:r>
              <a:rPr lang="en-US" dirty="0" smtClean="0"/>
              <a:t>http://www.robofirm.com/</a:t>
            </a:r>
            <a:endParaRPr lang="en-US" dirty="0"/>
          </a:p>
        </p:txBody>
      </p:sp>
    </p:spTree>
    <p:extLst>
      <p:ext uri="{BB962C8B-B14F-4D97-AF65-F5344CB8AC3E}">
        <p14:creationId xmlns:p14="http://schemas.microsoft.com/office/powerpoint/2010/main" val="596050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09550" y="1273174"/>
            <a:ext cx="11715750" cy="5108575"/>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smtClean="0"/>
              <a:t>CSV:  Events are written into lines in a delimited file.</a:t>
            </a:r>
            <a:br>
              <a:rPr lang="en-US" sz="1800" dirty="0" smtClean="0"/>
            </a:br>
            <a:endParaRPr lang="en-US" sz="1800" dirty="0" smtClean="0"/>
          </a:p>
          <a:p>
            <a:pPr lvl="1"/>
            <a:r>
              <a:rPr lang="en-US" sz="1800" dirty="0" err="1" smtClean="0"/>
              <a:t>Cloudwatch</a:t>
            </a:r>
            <a:r>
              <a:rPr lang="en-US" sz="1800" dirty="0" smtClean="0"/>
              <a:t>: AWS monitoring platform integration.</a:t>
            </a:r>
          </a:p>
          <a:p>
            <a:pPr lvl="1"/>
            <a:endParaRPr lang="en-US" sz="1800" dirty="0"/>
          </a:p>
          <a:p>
            <a:pPr lvl="1"/>
            <a:r>
              <a:rPr lang="en-US" sz="1800" dirty="0" smtClean="0"/>
              <a:t>Email: Sends an email to specified address with the output of the event.</a:t>
            </a:r>
          </a:p>
          <a:p>
            <a:pPr lvl="1"/>
            <a:endParaRPr lang="en-US" sz="1800" dirty="0"/>
          </a:p>
          <a:p>
            <a:pPr lvl="1"/>
            <a:r>
              <a:rPr lang="en-US" sz="1800" dirty="0" err="1" smtClean="0"/>
              <a:t>Elasticsearch</a:t>
            </a:r>
            <a:r>
              <a:rPr lang="en-US" sz="1800" dirty="0" smtClean="0"/>
              <a:t>: The most commonly used output, at least for the ELK stack.</a:t>
            </a:r>
          </a:p>
          <a:p>
            <a:pPr lvl="1"/>
            <a:endParaRPr lang="en-US" sz="1800" dirty="0"/>
          </a:p>
          <a:p>
            <a:pPr lvl="1"/>
            <a:r>
              <a:rPr lang="en-US" sz="1800" dirty="0" smtClean="0"/>
              <a:t>Exec: Run a command based on the event data.</a:t>
            </a:r>
          </a:p>
          <a:p>
            <a:pPr lvl="1"/>
            <a:endParaRPr lang="en-US" sz="1800" dirty="0"/>
          </a:p>
          <a:p>
            <a:pPr lvl="1"/>
            <a:r>
              <a:rPr lang="en-US" sz="1800" dirty="0" smtClean="0"/>
              <a:t>File: Glob events into a file on the disk.</a:t>
            </a:r>
          </a:p>
          <a:p>
            <a:pPr marL="457200" lvl="1" indent="0">
              <a:buNone/>
            </a:pPr>
            <a:endParaRPr lang="en-US" sz="1800" dirty="0"/>
          </a:p>
          <a:p>
            <a:pPr lvl="1"/>
            <a:r>
              <a:rPr lang="en-US" sz="1800" dirty="0" smtClean="0"/>
              <a:t>http: Send events to an http endpoint, this can be any http endpoint.</a:t>
            </a:r>
          </a:p>
          <a:p>
            <a:pPr lvl="1"/>
            <a:endParaRPr lang="en-US" sz="1800" dirty="0"/>
          </a:p>
          <a:p>
            <a:pPr lvl="1"/>
            <a:r>
              <a:rPr lang="en-US" sz="1800" dirty="0" smtClean="0"/>
              <a:t>Jira: Create issues in </a:t>
            </a:r>
            <a:r>
              <a:rPr lang="en-US" sz="1800" dirty="0" err="1" smtClean="0"/>
              <a:t>jira</a:t>
            </a:r>
            <a:r>
              <a:rPr lang="en-US" sz="1800" dirty="0" smtClean="0"/>
              <a:t> based on events.</a:t>
            </a:r>
          </a:p>
          <a:p>
            <a:pPr lvl="1"/>
            <a:endParaRPr lang="en-US" sz="1800" dirty="0"/>
          </a:p>
          <a:p>
            <a:pPr lvl="1"/>
            <a:r>
              <a:rPr lang="en-US" sz="1800" dirty="0" smtClean="0"/>
              <a:t>MongoDB: Write events into MongoDB</a:t>
            </a:r>
          </a:p>
          <a:p>
            <a:pPr marL="457200" lvl="1" indent="0">
              <a:buNone/>
            </a:pPr>
            <a:endParaRPr lang="en-US" sz="1800" dirty="0"/>
          </a:p>
          <a:p>
            <a:pPr lvl="1"/>
            <a:r>
              <a:rPr lang="en-US" sz="1800" dirty="0" err="1" smtClean="0"/>
              <a:t>RabbitMQ</a:t>
            </a:r>
            <a:r>
              <a:rPr lang="en-US" sz="1800" dirty="0" smtClean="0"/>
              <a:t>:  Send events into a </a:t>
            </a:r>
            <a:r>
              <a:rPr lang="en-US" sz="1800" dirty="0" err="1" smtClean="0"/>
              <a:t>RabbitMQ</a:t>
            </a:r>
            <a:r>
              <a:rPr lang="en-US" sz="1800" dirty="0" smtClean="0"/>
              <a:t> exchange</a:t>
            </a:r>
          </a:p>
          <a:p>
            <a:pPr lvl="1"/>
            <a:endParaRPr lang="en-US" sz="1800" dirty="0"/>
          </a:p>
          <a:p>
            <a:pPr lvl="1"/>
            <a:r>
              <a:rPr lang="en-US" sz="1800" dirty="0" smtClean="0"/>
              <a:t>S3: Store events as files in an AWS s3 bucket. This can be streamed in/out, very handy for pipelining.</a:t>
            </a:r>
            <a:br>
              <a:rPr lang="en-US" sz="1800" dirty="0" smtClean="0"/>
            </a:br>
            <a:endParaRPr lang="en-US" sz="1800" dirty="0" smtClean="0"/>
          </a:p>
          <a:p>
            <a:pPr lvl="1"/>
            <a:r>
              <a:rPr lang="en-US" sz="1800" dirty="0" smtClean="0"/>
              <a:t>Syslog: Sends event to a syslog server.</a:t>
            </a:r>
          </a:p>
          <a:p>
            <a:pPr lvl="1"/>
            <a:endParaRPr lang="en-US" sz="1800" dirty="0"/>
          </a:p>
          <a:p>
            <a:pPr lvl="1"/>
            <a:r>
              <a:rPr lang="en-US" sz="1800" dirty="0" err="1" smtClean="0"/>
              <a:t>Stdout</a:t>
            </a:r>
            <a:r>
              <a:rPr lang="en-US" sz="1800" dirty="0" smtClean="0"/>
              <a:t>: Very useful while debugging your </a:t>
            </a:r>
            <a:r>
              <a:rPr lang="en-US" sz="1800" dirty="0" err="1" smtClean="0"/>
              <a:t>logstash</a:t>
            </a:r>
            <a:r>
              <a:rPr lang="en-US" sz="1800" dirty="0" smtClean="0"/>
              <a:t> chains.</a:t>
            </a:r>
          </a:p>
          <a:p>
            <a:pPr lvl="1"/>
            <a:endParaRPr lang="en-US" sz="1800" dirty="0"/>
          </a:p>
          <a:p>
            <a:pPr lvl="1"/>
            <a:r>
              <a:rPr lang="en-US" sz="1800" dirty="0" err="1" smtClean="0"/>
              <a:t>tcp</a:t>
            </a:r>
            <a:r>
              <a:rPr lang="en-US" sz="1800" dirty="0" smtClean="0"/>
              <a:t>/</a:t>
            </a:r>
            <a:r>
              <a:rPr lang="en-US" sz="1800" dirty="0" err="1" smtClean="0"/>
              <a:t>udp</a:t>
            </a:r>
            <a:r>
              <a:rPr lang="en-US" sz="1800" dirty="0" smtClean="0"/>
              <a:t>: Writes event over socket, typically as </a:t>
            </a:r>
            <a:r>
              <a:rPr lang="en-US" sz="1800" dirty="0" err="1" smtClean="0"/>
              <a:t>json</a:t>
            </a:r>
            <a:r>
              <a:rPr lang="en-US" sz="1800" dirty="0" smtClean="0"/>
              <a:t>.</a:t>
            </a:r>
          </a:p>
          <a:p>
            <a:pPr marL="457200" lvl="1" indent="0">
              <a:buFont typeface="Arial" panose="020B0604020202020204" pitchFamily="34" charset="0"/>
              <a:buNone/>
            </a:pPr>
            <a:endParaRPr lang="en-US" sz="1800" dirty="0" smtClean="0"/>
          </a:p>
          <a:p>
            <a:pPr lvl="1"/>
            <a:endParaRPr lang="en-US" sz="1800" dirty="0"/>
          </a:p>
        </p:txBody>
      </p:sp>
      <p:sp>
        <p:nvSpPr>
          <p:cNvPr id="2" name="Title 1"/>
          <p:cNvSpPr>
            <a:spLocks noGrp="1"/>
          </p:cNvSpPr>
          <p:nvPr>
            <p:ph type="title"/>
          </p:nvPr>
        </p:nvSpPr>
        <p:spPr>
          <a:xfrm>
            <a:off x="838200" y="45085"/>
            <a:ext cx="10515600" cy="1228089"/>
          </a:xfrm>
        </p:spPr>
        <p:txBody>
          <a:bodyPr/>
          <a:lstStyle/>
          <a:p>
            <a:r>
              <a:rPr lang="en-US" dirty="0" err="1" smtClean="0"/>
              <a:t>Logstash</a:t>
            </a:r>
            <a:r>
              <a:rPr lang="en-US" dirty="0" smtClean="0"/>
              <a:t> Outputs</a:t>
            </a:r>
            <a:endParaRPr lang="en-US" dirty="0"/>
          </a:p>
        </p:txBody>
      </p:sp>
      <p:sp>
        <p:nvSpPr>
          <p:cNvPr id="5" name="Rectangle 4"/>
          <p:cNvSpPr/>
          <p:nvPr/>
        </p:nvSpPr>
        <p:spPr>
          <a:xfrm>
            <a:off x="6013833" y="6381749"/>
            <a:ext cx="6921118" cy="338554"/>
          </a:xfrm>
          <a:prstGeom prst="rect">
            <a:avLst/>
          </a:prstGeom>
        </p:spPr>
        <p:txBody>
          <a:bodyPr wrap="square">
            <a:spAutoFit/>
          </a:bodyPr>
          <a:lstStyle/>
          <a:p>
            <a:r>
              <a:rPr lang="en-US" sz="1600" dirty="0"/>
              <a:t>https://</a:t>
            </a:r>
            <a:r>
              <a:rPr lang="en-US" sz="1600" dirty="0" smtClean="0"/>
              <a:t>www.elastic.co/guide/en/logstash/current/output-plugins.html</a:t>
            </a:r>
            <a:endParaRPr lang="en-US" sz="1600" dirty="0"/>
          </a:p>
        </p:txBody>
      </p:sp>
    </p:spTree>
    <p:extLst>
      <p:ext uri="{BB962C8B-B14F-4D97-AF65-F5344CB8AC3E}">
        <p14:creationId xmlns:p14="http://schemas.microsoft.com/office/powerpoint/2010/main" val="34647615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Enriching Data with </a:t>
            </a:r>
            <a:r>
              <a:rPr lang="en-US" dirty="0" err="1" smtClean="0"/>
              <a:t>Logstash</a:t>
            </a:r>
            <a:r>
              <a:rPr lang="en-US" dirty="0" smtClean="0"/>
              <a:t> Filters</a:t>
            </a:r>
            <a:endParaRPr lang="en-US" dirty="0"/>
          </a:p>
        </p:txBody>
      </p:sp>
      <p:sp>
        <p:nvSpPr>
          <p:cNvPr id="3" name="Content Placeholder 2"/>
          <p:cNvSpPr>
            <a:spLocks noGrp="1"/>
          </p:cNvSpPr>
          <p:nvPr>
            <p:ph idx="1"/>
          </p:nvPr>
        </p:nvSpPr>
        <p:spPr>
          <a:xfrm>
            <a:off x="733425" y="1370648"/>
            <a:ext cx="8296275" cy="4962525"/>
          </a:xfrm>
        </p:spPr>
        <p:txBody>
          <a:bodyPr>
            <a:normAutofit fontScale="92500" lnSpcReduction="10000"/>
          </a:bodyPr>
          <a:lstStyle/>
          <a:p>
            <a:r>
              <a:rPr lang="en-US" dirty="0" err="1" smtClean="0"/>
              <a:t>Grok</a:t>
            </a:r>
            <a:r>
              <a:rPr lang="en-US" dirty="0" smtClean="0"/>
              <a:t>: Uses regular expressions to parse strings into fields, this is very powerful and easy to use. Stack </a:t>
            </a:r>
            <a:r>
              <a:rPr lang="en-US" dirty="0" err="1" smtClean="0"/>
              <a:t>grok</a:t>
            </a:r>
            <a:r>
              <a:rPr lang="en-US" dirty="0" smtClean="0"/>
              <a:t> filters to be able to do some very advanced parsing.</a:t>
            </a:r>
            <a:br>
              <a:rPr lang="en-US" dirty="0" smtClean="0"/>
            </a:br>
            <a:r>
              <a:rPr lang="en-US" sz="1600" dirty="0" smtClean="0"/>
              <a:t>Handy </a:t>
            </a:r>
            <a:r>
              <a:rPr lang="en-US" sz="1600" dirty="0" err="1" smtClean="0"/>
              <a:t>Grok</a:t>
            </a:r>
            <a:r>
              <a:rPr lang="en-US" sz="1600" dirty="0"/>
              <a:t> Debugger: http://grokdebug.herokuapp.com/</a:t>
            </a:r>
            <a:endParaRPr lang="en-US" sz="1600" dirty="0" smtClean="0"/>
          </a:p>
          <a:p>
            <a:endParaRPr lang="en-US" dirty="0" smtClean="0"/>
          </a:p>
          <a:p>
            <a:r>
              <a:rPr lang="en-US" dirty="0" smtClean="0"/>
              <a:t>Drop: You can drop fields from an event, this can be very useful if you are trying to focus your filters.</a:t>
            </a:r>
            <a:endParaRPr lang="en-US" dirty="0"/>
          </a:p>
          <a:p>
            <a:endParaRPr lang="en-US" dirty="0" smtClean="0"/>
          </a:p>
          <a:p>
            <a:r>
              <a:rPr lang="en-US" dirty="0" err="1" smtClean="0"/>
              <a:t>Elasticsearch</a:t>
            </a:r>
            <a:r>
              <a:rPr lang="en-US" dirty="0" smtClean="0"/>
              <a:t>: Allows for previously logged data in </a:t>
            </a:r>
            <a:r>
              <a:rPr lang="en-US" dirty="0" err="1" smtClean="0"/>
              <a:t>logstash</a:t>
            </a:r>
            <a:r>
              <a:rPr lang="en-US" dirty="0" smtClean="0"/>
              <a:t> to be copied into the current event.</a:t>
            </a:r>
          </a:p>
          <a:p>
            <a:pPr marL="0" indent="0">
              <a:buNone/>
            </a:pPr>
            <a:endParaRPr lang="en-US" dirty="0"/>
          </a:p>
          <a:p>
            <a:r>
              <a:rPr lang="en-US" dirty="0" smtClean="0"/>
              <a:t>Translate: Powerful replacement tool based on dictionary lookups from a </a:t>
            </a:r>
            <a:r>
              <a:rPr lang="en-US" dirty="0" err="1" smtClean="0"/>
              <a:t>yaml</a:t>
            </a:r>
            <a:r>
              <a:rPr lang="en-US" dirty="0" smtClean="0"/>
              <a:t> or regex.</a:t>
            </a:r>
            <a:endParaRPr lang="en-US" dirty="0"/>
          </a:p>
          <a:p>
            <a:endParaRPr lang="en-US" dirty="0" smtClean="0"/>
          </a:p>
          <a:p>
            <a:endParaRPr lang="en-US" dirty="0"/>
          </a:p>
        </p:txBody>
      </p:sp>
      <p:pic>
        <p:nvPicPr>
          <p:cNvPr id="34820" name="Picture 4" descr="logstash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4487" y="400050"/>
            <a:ext cx="2732088" cy="273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8486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Shipping Overview</a:t>
            </a:r>
            <a:endParaRPr lang="en-US" dirty="0"/>
          </a:p>
        </p:txBody>
      </p:sp>
      <p:pic>
        <p:nvPicPr>
          <p:cNvPr id="32770" name="Picture 2" descr="http://www.rollingballsculpture.com/wp-content/uploads/2013/03/wall82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350" y="209150"/>
            <a:ext cx="3051175" cy="23229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838200" y="1458912"/>
            <a:ext cx="7677150" cy="4378326"/>
          </a:xfrm>
        </p:spPr>
        <p:txBody>
          <a:bodyPr>
            <a:normAutofit fontScale="62500" lnSpcReduction="20000"/>
          </a:bodyPr>
          <a:lstStyle/>
          <a:p>
            <a:pPr marL="0" indent="0">
              <a:lnSpc>
                <a:spcPct val="110000"/>
              </a:lnSpc>
              <a:buNone/>
            </a:pPr>
            <a:r>
              <a:rPr lang="en-US" sz="3200" dirty="0" smtClean="0"/>
              <a:t>Log shippers pipeline logs into </a:t>
            </a:r>
            <a:r>
              <a:rPr lang="en-US" sz="3200" dirty="0" err="1" smtClean="0"/>
              <a:t>logstash</a:t>
            </a:r>
            <a:r>
              <a:rPr lang="en-US" sz="3200" dirty="0" smtClean="0"/>
              <a:t> or directly into </a:t>
            </a:r>
            <a:r>
              <a:rPr lang="en-US" sz="3200" dirty="0" err="1" smtClean="0"/>
              <a:t>Elasticsearch</a:t>
            </a:r>
            <a:r>
              <a:rPr lang="en-US" sz="3200" dirty="0" smtClean="0"/>
              <a:t>. There are many different options with overlapping functionality and coverage.</a:t>
            </a:r>
          </a:p>
          <a:p>
            <a:endParaRPr lang="en-US" dirty="0"/>
          </a:p>
          <a:p>
            <a:r>
              <a:rPr lang="en-US" dirty="0" err="1" smtClean="0"/>
              <a:t>Logstash</a:t>
            </a:r>
            <a:r>
              <a:rPr lang="en-US" dirty="0" smtClean="0"/>
              <a:t>: </a:t>
            </a:r>
            <a:r>
              <a:rPr lang="en-US" dirty="0" err="1" smtClean="0"/>
              <a:t>Logstash</a:t>
            </a:r>
            <a:r>
              <a:rPr lang="en-US" dirty="0" smtClean="0"/>
              <a:t> can be thought of as a log shipper and it is commonly used.</a:t>
            </a:r>
            <a:br>
              <a:rPr lang="en-US" dirty="0" smtClean="0"/>
            </a:br>
            <a:endParaRPr lang="en-US" dirty="0" smtClean="0"/>
          </a:p>
          <a:p>
            <a:r>
              <a:rPr lang="en-US" dirty="0" err="1" smtClean="0"/>
              <a:t>Rsyslog</a:t>
            </a:r>
            <a:r>
              <a:rPr lang="en-US" dirty="0" smtClean="0"/>
              <a:t>: Standard </a:t>
            </a:r>
            <a:r>
              <a:rPr lang="en-US" dirty="0" err="1" smtClean="0"/>
              <a:t>logshipper</a:t>
            </a:r>
            <a:r>
              <a:rPr lang="en-US" dirty="0" smtClean="0"/>
              <a:t>, typically already installed on most </a:t>
            </a:r>
            <a:r>
              <a:rPr lang="en-US" dirty="0" err="1" smtClean="0"/>
              <a:t>linux</a:t>
            </a:r>
            <a:r>
              <a:rPr lang="en-US" dirty="0" smtClean="0"/>
              <a:t> boxes.</a:t>
            </a:r>
            <a:br>
              <a:rPr lang="en-US" dirty="0" smtClean="0"/>
            </a:br>
            <a:endParaRPr lang="en-US" dirty="0" smtClean="0"/>
          </a:p>
          <a:p>
            <a:r>
              <a:rPr lang="en-US" dirty="0" smtClean="0"/>
              <a:t>Beats: Elastic’s newest addition to log shipping, lightweight and easy to use.</a:t>
            </a:r>
            <a:br>
              <a:rPr lang="en-US" dirty="0" smtClean="0"/>
            </a:br>
            <a:endParaRPr lang="en-US" dirty="0" smtClean="0"/>
          </a:p>
          <a:p>
            <a:r>
              <a:rPr lang="en-US" dirty="0" smtClean="0"/>
              <a:t>Lumberjack: Elastic’s older log shipper,  Beats has replaced this as the standard Elastic solution.</a:t>
            </a:r>
            <a:br>
              <a:rPr lang="en-US" dirty="0" smtClean="0"/>
            </a:br>
            <a:endParaRPr lang="en-US" dirty="0" smtClean="0"/>
          </a:p>
          <a:p>
            <a:r>
              <a:rPr lang="en-US" dirty="0" smtClean="0"/>
              <a:t>Apache Flume: Distributed log collector, not very popular among the ELK community</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12376919"/>
              </p:ext>
            </p:extLst>
          </p:nvPr>
        </p:nvGraphicFramePr>
        <p:xfrm>
          <a:off x="8896350" y="3648075"/>
          <a:ext cx="3270695" cy="2528888"/>
        </p:xfrm>
        <a:graphic>
          <a:graphicData uri="http://schemas.openxmlformats.org/presentationml/2006/ole">
            <mc:AlternateContent xmlns:mc="http://schemas.openxmlformats.org/markup-compatibility/2006">
              <mc:Choice xmlns:v="urn:schemas-microsoft-com:vml" Requires="v">
                <p:oleObj spid="_x0000_s32785" name="Image" r:id="rId5" imgW="4926960" imgH="3809520" progId="Photoshop.Image.13">
                  <p:embed/>
                </p:oleObj>
              </mc:Choice>
              <mc:Fallback>
                <p:oleObj name="Image" r:id="rId5" imgW="4926960" imgH="3809520" progId="Photoshop.Image.13">
                  <p:embed/>
                  <p:pic>
                    <p:nvPicPr>
                      <p:cNvPr id="0" name=""/>
                      <p:cNvPicPr/>
                      <p:nvPr/>
                    </p:nvPicPr>
                    <p:blipFill>
                      <a:blip r:embed="rId6"/>
                      <a:stretch>
                        <a:fillRect/>
                      </a:stretch>
                    </p:blipFill>
                    <p:spPr>
                      <a:xfrm>
                        <a:off x="8896350" y="3648075"/>
                        <a:ext cx="3270695" cy="2528888"/>
                      </a:xfrm>
                      <a:prstGeom prst="rect">
                        <a:avLst/>
                      </a:prstGeom>
                    </p:spPr>
                  </p:pic>
                </p:oleObj>
              </mc:Fallback>
            </mc:AlternateContent>
          </a:graphicData>
        </a:graphic>
      </p:graphicFrame>
    </p:spTree>
    <p:extLst>
      <p:ext uri="{BB962C8B-B14F-4D97-AF65-F5344CB8AC3E}">
        <p14:creationId xmlns:p14="http://schemas.microsoft.com/office/powerpoint/2010/main" val="2232633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Logstash</a:t>
            </a:r>
            <a:r>
              <a:rPr lang="en-US" dirty="0" smtClean="0"/>
              <a:t> - Brokers</a:t>
            </a:r>
            <a:endParaRPr lang="en-US" dirty="0"/>
          </a:p>
        </p:txBody>
      </p:sp>
      <p:sp>
        <p:nvSpPr>
          <p:cNvPr id="3" name="Content Placeholder 2"/>
          <p:cNvSpPr>
            <a:spLocks noGrp="1"/>
          </p:cNvSpPr>
          <p:nvPr>
            <p:ph idx="1"/>
          </p:nvPr>
        </p:nvSpPr>
        <p:spPr>
          <a:xfrm>
            <a:off x="441593" y="1274781"/>
            <a:ext cx="7281232" cy="3651328"/>
          </a:xfrm>
        </p:spPr>
        <p:txBody>
          <a:bodyPr>
            <a:normAutofit fontScale="92500"/>
          </a:bodyPr>
          <a:lstStyle/>
          <a:p>
            <a:r>
              <a:rPr lang="en-US" dirty="0" smtClean="0"/>
              <a:t>A must for production and larger environments.</a:t>
            </a:r>
          </a:p>
          <a:p>
            <a:r>
              <a:rPr lang="en-US" dirty="0" err="1" smtClean="0"/>
              <a:t>Rsyslog</a:t>
            </a:r>
            <a:r>
              <a:rPr lang="en-US" dirty="0" smtClean="0"/>
              <a:t> &amp; </a:t>
            </a:r>
            <a:r>
              <a:rPr lang="en-US" dirty="0" err="1" smtClean="0"/>
              <a:t>Logstash</a:t>
            </a:r>
            <a:r>
              <a:rPr lang="en-US" dirty="0" smtClean="0"/>
              <a:t> built-in queuing is not enough</a:t>
            </a:r>
          </a:p>
          <a:p>
            <a:r>
              <a:rPr lang="en-US" dirty="0"/>
              <a:t>Easy to setup, very high impact on performance</a:t>
            </a:r>
            <a:endParaRPr lang="en-US" dirty="0" smtClean="0"/>
          </a:p>
          <a:p>
            <a:r>
              <a:rPr lang="en-US" dirty="0" err="1" smtClean="0"/>
              <a:t>Redis</a:t>
            </a:r>
            <a:r>
              <a:rPr lang="en-US" dirty="0" smtClean="0"/>
              <a:t> is a good choice with standard plugins</a:t>
            </a:r>
          </a:p>
          <a:p>
            <a:r>
              <a:rPr lang="en-US" dirty="0" err="1" smtClean="0"/>
              <a:t>RabbitMQ</a:t>
            </a:r>
            <a:r>
              <a:rPr lang="en-US" dirty="0" smtClean="0"/>
              <a:t> is also a great choice</a:t>
            </a:r>
          </a:p>
          <a:p>
            <a:r>
              <a:rPr lang="en-US" dirty="0" smtClean="0"/>
              <a:t>These function as </a:t>
            </a:r>
            <a:r>
              <a:rPr lang="en-US" dirty="0"/>
              <a:t>INPUT/OUTPUT </a:t>
            </a:r>
            <a:r>
              <a:rPr lang="en-US" dirty="0" err="1" smtClean="0"/>
              <a:t>logstash</a:t>
            </a:r>
            <a:r>
              <a:rPr lang="en-US" dirty="0" smtClean="0"/>
              <a:t> plugins</a:t>
            </a:r>
          </a:p>
          <a:p>
            <a:pPr marL="0" indent="0">
              <a:buNone/>
            </a:pPr>
            <a:r>
              <a:rPr lang="en-US" dirty="0" smtClean="0"/>
              <a:t/>
            </a:r>
            <a:br>
              <a:rPr lang="en-US" dirty="0" smtClean="0"/>
            </a:br>
            <a:endParaRPr lang="en-US" sz="1200" dirty="0"/>
          </a:p>
        </p:txBody>
      </p:sp>
      <p:pic>
        <p:nvPicPr>
          <p:cNvPr id="13316" name="Picture 4" descr="https://michpics.files.wordpress.com/2010/07/logging-a-big-loa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297" y="297455"/>
            <a:ext cx="4060703" cy="32279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27432" y="4926109"/>
            <a:ext cx="11137135" cy="1200329"/>
          </a:xfrm>
          <a:prstGeom prst="rect">
            <a:avLst/>
          </a:prstGeom>
        </p:spPr>
        <p:txBody>
          <a:bodyPr wrap="square">
            <a:spAutoFit/>
          </a:bodyPr>
          <a:lstStyle/>
          <a:p>
            <a:r>
              <a:rPr lang="en-US" sz="2400" dirty="0" smtClean="0"/>
              <a:t>http</a:t>
            </a:r>
            <a:r>
              <a:rPr lang="en-US" sz="2400" dirty="0"/>
              <a:t>://www.nightbluefruit.com/blog/2014/03/managing-logstash-with-the-redis-client/</a:t>
            </a:r>
            <a:br>
              <a:rPr lang="en-US" sz="2400" dirty="0"/>
            </a:br>
            <a:r>
              <a:rPr lang="en-US" sz="2400" dirty="0"/>
              <a:t/>
            </a:r>
            <a:br>
              <a:rPr lang="en-US" sz="2400" dirty="0"/>
            </a:br>
            <a:r>
              <a:rPr lang="en-US" sz="2400" dirty="0"/>
              <a:t>http://dopey.io/logstash-rabbitmq-tuning.html</a:t>
            </a:r>
          </a:p>
        </p:txBody>
      </p:sp>
    </p:spTree>
    <p:extLst>
      <p:ext uri="{BB962C8B-B14F-4D97-AF65-F5344CB8AC3E}">
        <p14:creationId xmlns:p14="http://schemas.microsoft.com/office/powerpoint/2010/main" val="22485429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Rsyslog</a:t>
            </a:r>
            <a:endParaRPr lang="en-US" dirty="0"/>
          </a:p>
        </p:txBody>
      </p:sp>
      <p:sp>
        <p:nvSpPr>
          <p:cNvPr id="3" name="Content Placeholder 2"/>
          <p:cNvSpPr>
            <a:spLocks noGrp="1"/>
          </p:cNvSpPr>
          <p:nvPr>
            <p:ph idx="1"/>
          </p:nvPr>
        </p:nvSpPr>
        <p:spPr>
          <a:xfrm>
            <a:off x="495875" y="1370648"/>
            <a:ext cx="5305425" cy="3832225"/>
          </a:xfrm>
        </p:spPr>
        <p:txBody>
          <a:bodyPr>
            <a:normAutofit/>
          </a:bodyPr>
          <a:lstStyle/>
          <a:p>
            <a:r>
              <a:rPr lang="en-US" sz="2600" dirty="0" err="1" smtClean="0"/>
              <a:t>Logstash</a:t>
            </a:r>
            <a:r>
              <a:rPr lang="en-US" sz="2600" dirty="0" smtClean="0"/>
              <a:t> Input Plugin for Syslog works well.</a:t>
            </a:r>
          </a:p>
          <a:p>
            <a:r>
              <a:rPr lang="en-US" sz="2600" dirty="0" smtClean="0"/>
              <a:t>Customize Interface, Ports, Labels</a:t>
            </a:r>
          </a:p>
          <a:p>
            <a:r>
              <a:rPr lang="en-US" sz="2600" dirty="0" smtClean="0"/>
              <a:t>Easy to setup</a:t>
            </a:r>
          </a:p>
          <a:p>
            <a:r>
              <a:rPr lang="en-US" sz="2600" dirty="0" smtClean="0"/>
              <a:t>Filters can be applied in </a:t>
            </a:r>
            <a:r>
              <a:rPr lang="en-US" sz="2600" dirty="0" err="1" smtClean="0"/>
              <a:t>logstash</a:t>
            </a:r>
            <a:r>
              <a:rPr lang="en-US" sz="2600" dirty="0" smtClean="0"/>
              <a:t> or in </a:t>
            </a:r>
            <a:r>
              <a:rPr lang="en-US" sz="2600" dirty="0" err="1" smtClean="0"/>
              <a:t>rsyslog</a:t>
            </a:r>
            <a:endParaRPr lang="en-US" sz="2600" dirty="0"/>
          </a:p>
        </p:txBody>
      </p:sp>
      <p:sp>
        <p:nvSpPr>
          <p:cNvPr id="4" name="Rectangle 3"/>
          <p:cNvSpPr/>
          <p:nvPr/>
        </p:nvSpPr>
        <p:spPr>
          <a:xfrm>
            <a:off x="527433" y="5946130"/>
            <a:ext cx="6921118" cy="338554"/>
          </a:xfrm>
          <a:prstGeom prst="rect">
            <a:avLst/>
          </a:prstGeom>
        </p:spPr>
        <p:txBody>
          <a:bodyPr wrap="square">
            <a:spAutoFit/>
          </a:bodyPr>
          <a:lstStyle/>
          <a:p>
            <a:r>
              <a:rPr lang="en-US" sz="1600" dirty="0"/>
              <a:t>https://</a:t>
            </a:r>
            <a:r>
              <a:rPr lang="en-US" sz="1600" dirty="0" err="1" smtClean="0"/>
              <a:t>www.elastic.co</a:t>
            </a:r>
            <a:r>
              <a:rPr lang="en-US" sz="1600" dirty="0" smtClean="0"/>
              <a:t>/guide/en/</a:t>
            </a:r>
            <a:r>
              <a:rPr lang="en-US" sz="1600" dirty="0" err="1" smtClean="0"/>
              <a:t>logstash</a:t>
            </a:r>
            <a:r>
              <a:rPr lang="en-US" sz="1600" dirty="0" smtClean="0"/>
              <a:t>/current/plugins-inputs-</a:t>
            </a:r>
            <a:r>
              <a:rPr lang="en-US" sz="1600" dirty="0" err="1" smtClean="0"/>
              <a:t>syslog.htmlç</a:t>
            </a:r>
            <a:endParaRPr lang="en-US" sz="1600" dirty="0"/>
          </a:p>
        </p:txBody>
      </p:sp>
      <p:pic>
        <p:nvPicPr>
          <p:cNvPr id="28674" name="Picture 2" descr="https://sematext.files.wordpress.com/2015/04/kibana4-logsene-syslo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5741" y="293638"/>
            <a:ext cx="5889390" cy="30877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extLst>
              <p:ext uri="{D42A27DB-BD31-4B8C-83A1-F6EECF244321}">
                <p14:modId xmlns:p14="http://schemas.microsoft.com/office/powerpoint/2010/main" val="710409731"/>
              </p:ext>
            </p:extLst>
          </p:nvPr>
        </p:nvGraphicFramePr>
        <p:xfrm>
          <a:off x="8693158" y="4040544"/>
          <a:ext cx="3241973" cy="2074863"/>
        </p:xfrm>
        <a:graphic>
          <a:graphicData uri="http://schemas.openxmlformats.org/presentationml/2006/ole">
            <mc:AlternateContent xmlns:mc="http://schemas.openxmlformats.org/markup-compatibility/2006">
              <mc:Choice xmlns:v="urn:schemas-microsoft-com:vml" Requires="v">
                <p:oleObj spid="_x0000_s28691" name="Image" r:id="rId4" imgW="4761720" imgH="3047400" progId="Photoshop.Image.13">
                  <p:embed/>
                </p:oleObj>
              </mc:Choice>
              <mc:Fallback>
                <p:oleObj name="Image" r:id="rId4" imgW="4761720" imgH="3047400" progId="Photoshop.Image.13">
                  <p:embed/>
                  <p:pic>
                    <p:nvPicPr>
                      <p:cNvPr id="0" name=""/>
                      <p:cNvPicPr/>
                      <p:nvPr/>
                    </p:nvPicPr>
                    <p:blipFill>
                      <a:blip r:embed="rId5"/>
                      <a:stretch>
                        <a:fillRect/>
                      </a:stretch>
                    </p:blipFill>
                    <p:spPr>
                      <a:xfrm>
                        <a:off x="8693158" y="4040544"/>
                        <a:ext cx="3241973" cy="2074863"/>
                      </a:xfrm>
                      <a:prstGeom prst="rect">
                        <a:avLst/>
                      </a:prstGeom>
                    </p:spPr>
                  </p:pic>
                </p:oleObj>
              </mc:Fallback>
            </mc:AlternateContent>
          </a:graphicData>
        </a:graphic>
      </p:graphicFrame>
      <p:sp>
        <p:nvSpPr>
          <p:cNvPr id="7" name="TextBox 6"/>
          <p:cNvSpPr txBox="1"/>
          <p:nvPr/>
        </p:nvSpPr>
        <p:spPr>
          <a:xfrm>
            <a:off x="7961803" y="6115407"/>
            <a:ext cx="4704681" cy="276999"/>
          </a:xfrm>
          <a:prstGeom prst="rect">
            <a:avLst/>
          </a:prstGeom>
          <a:noFill/>
        </p:spPr>
        <p:txBody>
          <a:bodyPr wrap="square" rtlCol="0">
            <a:spAutoFit/>
          </a:bodyPr>
          <a:lstStyle/>
          <a:p>
            <a:pPr algn="ctr"/>
            <a:r>
              <a:rPr lang="en-US" sz="1200" dirty="0" err="1" smtClean="0"/>
              <a:t>Logstash</a:t>
            </a:r>
            <a:r>
              <a:rPr lang="en-US" sz="1200" dirty="0" smtClean="0"/>
              <a:t> Input Filter</a:t>
            </a:r>
            <a:endParaRPr lang="en-US" sz="1200" dirty="0"/>
          </a:p>
        </p:txBody>
      </p:sp>
      <p:sp>
        <p:nvSpPr>
          <p:cNvPr id="8" name="TextBox 7"/>
          <p:cNvSpPr txBox="1"/>
          <p:nvPr/>
        </p:nvSpPr>
        <p:spPr>
          <a:xfrm>
            <a:off x="6638095" y="3362454"/>
            <a:ext cx="4704681" cy="276999"/>
          </a:xfrm>
          <a:prstGeom prst="rect">
            <a:avLst/>
          </a:prstGeom>
          <a:noFill/>
        </p:spPr>
        <p:txBody>
          <a:bodyPr wrap="square" rtlCol="0">
            <a:spAutoFit/>
          </a:bodyPr>
          <a:lstStyle/>
          <a:p>
            <a:pPr algn="ctr"/>
            <a:r>
              <a:rPr lang="en-US" sz="1200" dirty="0" err="1" smtClean="0"/>
              <a:t>Kibana</a:t>
            </a:r>
            <a:r>
              <a:rPr lang="en-US" sz="1200" dirty="0" smtClean="0"/>
              <a:t> view of syslog events.</a:t>
            </a:r>
            <a:endParaRPr lang="en-US" sz="1200" dirty="0"/>
          </a:p>
        </p:txBody>
      </p:sp>
    </p:spTree>
    <p:extLst>
      <p:ext uri="{BB962C8B-B14F-4D97-AF65-F5344CB8AC3E}">
        <p14:creationId xmlns:p14="http://schemas.microsoft.com/office/powerpoint/2010/main" val="36589233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Beats – A Closer Look</a:t>
            </a:r>
            <a:endParaRPr lang="en-US" dirty="0"/>
          </a:p>
        </p:txBody>
      </p:sp>
      <p:sp>
        <p:nvSpPr>
          <p:cNvPr id="3" name="Content Placeholder 2"/>
          <p:cNvSpPr>
            <a:spLocks noGrp="1"/>
          </p:cNvSpPr>
          <p:nvPr>
            <p:ph idx="1"/>
          </p:nvPr>
        </p:nvSpPr>
        <p:spPr>
          <a:xfrm>
            <a:off x="735439" y="1201872"/>
            <a:ext cx="7886700" cy="5223849"/>
          </a:xfrm>
        </p:spPr>
        <p:txBody>
          <a:bodyPr>
            <a:normAutofit fontScale="92500" lnSpcReduction="10000"/>
          </a:bodyPr>
          <a:lstStyle/>
          <a:p>
            <a:r>
              <a:rPr lang="en-US" dirty="0" err="1" smtClean="0"/>
              <a:t>Filebeat</a:t>
            </a:r>
            <a:r>
              <a:rPr lang="en-US" dirty="0" smtClean="0"/>
              <a:t>: Used to collect log files.</a:t>
            </a:r>
          </a:p>
          <a:p>
            <a:r>
              <a:rPr lang="en-US" dirty="0" err="1" smtClean="0"/>
              <a:t>Packetbeat</a:t>
            </a:r>
            <a:r>
              <a:rPr lang="en-US" dirty="0" smtClean="0"/>
              <a:t>: Collect Network Traffic</a:t>
            </a:r>
          </a:p>
          <a:p>
            <a:r>
              <a:rPr lang="en-US" dirty="0" err="1" smtClean="0"/>
              <a:t>Topbeat</a:t>
            </a:r>
            <a:r>
              <a:rPr lang="en-US" dirty="0" smtClean="0"/>
              <a:t>: Collect </a:t>
            </a:r>
            <a:r>
              <a:rPr lang="en-US" dirty="0"/>
              <a:t>S</a:t>
            </a:r>
            <a:r>
              <a:rPr lang="en-US" dirty="0" smtClean="0"/>
              <a:t>ystem Information</a:t>
            </a:r>
          </a:p>
          <a:p>
            <a:r>
              <a:rPr lang="en-US" dirty="0"/>
              <a:t>Community Beats: </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sz="1700" dirty="0"/>
              <a:t>Repo of Community Beats:</a:t>
            </a:r>
            <a:r>
              <a:rPr lang="en-US" dirty="0" smtClean="0"/>
              <a:t/>
            </a:r>
            <a:br>
              <a:rPr lang="en-US" dirty="0" smtClean="0"/>
            </a:br>
            <a:r>
              <a:rPr lang="en-US" sz="1600" dirty="0"/>
              <a:t>https://github.com/elastic/beats/blob/master/libbeat/docs/communitybeats.asciidoc</a:t>
            </a:r>
            <a:br>
              <a:rPr lang="en-US" sz="1600" dirty="0"/>
            </a:br>
            <a:r>
              <a:rPr lang="en-US" sz="1600" dirty="0"/>
              <a:t/>
            </a:r>
            <a:br>
              <a:rPr lang="en-US" sz="1600" dirty="0"/>
            </a:br>
            <a:r>
              <a:rPr lang="en-US" sz="1700" dirty="0"/>
              <a:t>Beats Developers Guide:</a:t>
            </a:r>
            <a:r>
              <a:rPr lang="en-US" sz="1600" dirty="0"/>
              <a:t/>
            </a:r>
            <a:br>
              <a:rPr lang="en-US" sz="1600" dirty="0"/>
            </a:br>
            <a:r>
              <a:rPr lang="en-US" sz="1600" dirty="0"/>
              <a:t>https://www.elastic.co/guide/en/beats/libbeat/current/new-beat.html</a:t>
            </a:r>
          </a:p>
          <a:p>
            <a:endParaRPr lang="en-US" sz="1600" dirty="0"/>
          </a:p>
          <a:p>
            <a:endParaRPr lang="en-US" dirty="0" smtClean="0"/>
          </a:p>
          <a:p>
            <a:endParaRPr lang="en-US" dirty="0"/>
          </a:p>
        </p:txBody>
      </p:sp>
      <p:sp>
        <p:nvSpPr>
          <p:cNvPr id="4" name="Content Placeholder 2"/>
          <p:cNvSpPr txBox="1">
            <a:spLocks/>
          </p:cNvSpPr>
          <p:nvPr/>
        </p:nvSpPr>
        <p:spPr>
          <a:xfrm>
            <a:off x="1234289" y="3043287"/>
            <a:ext cx="5260165" cy="1716000"/>
          </a:xfrm>
          <a:prstGeom prst="rect">
            <a:avLst/>
          </a:prstGeom>
        </p:spPr>
        <p:txBody>
          <a:bodyPr vert="horz" lIns="91440" tIns="45720" rIns="91440" bIns="45720" numCol="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000" dirty="0" err="1"/>
              <a:t>Apachebeat</a:t>
            </a:r>
            <a:endParaRPr lang="en-US" sz="2000" dirty="0"/>
          </a:p>
          <a:p>
            <a:pPr>
              <a:buFont typeface="Courier New" panose="02070309020205020404" pitchFamily="49" charset="0"/>
              <a:buChar char="o"/>
            </a:pPr>
            <a:r>
              <a:rPr lang="en-US" sz="2000" dirty="0" err="1"/>
              <a:t>Dockerbeat</a:t>
            </a:r>
            <a:endParaRPr lang="en-US" sz="2000" dirty="0"/>
          </a:p>
          <a:p>
            <a:pPr>
              <a:buFont typeface="Courier New" panose="02070309020205020404" pitchFamily="49" charset="0"/>
              <a:buChar char="o"/>
            </a:pPr>
            <a:r>
              <a:rPr lang="en-US" sz="2000" dirty="0" err="1"/>
              <a:t>Execbeat</a:t>
            </a:r>
            <a:endParaRPr lang="en-US" sz="2000" dirty="0"/>
          </a:p>
          <a:p>
            <a:pPr>
              <a:buFont typeface="Courier New" panose="02070309020205020404" pitchFamily="49" charset="0"/>
              <a:buChar char="o"/>
            </a:pPr>
            <a:r>
              <a:rPr lang="en-US" sz="2000" dirty="0" err="1"/>
              <a:t>Factbeat</a:t>
            </a:r>
            <a:endParaRPr lang="en-US" sz="2000" dirty="0"/>
          </a:p>
          <a:p>
            <a:pPr>
              <a:buFont typeface="Courier New" panose="02070309020205020404" pitchFamily="49" charset="0"/>
              <a:buChar char="o"/>
            </a:pPr>
            <a:r>
              <a:rPr lang="en-US" sz="2000" dirty="0" err="1"/>
              <a:t>Nginxbeat</a:t>
            </a:r>
            <a:endParaRPr lang="en-US" sz="2000" dirty="0"/>
          </a:p>
          <a:p>
            <a:pPr>
              <a:buFont typeface="Courier New" panose="02070309020205020404" pitchFamily="49" charset="0"/>
              <a:buChar char="o"/>
            </a:pPr>
            <a:r>
              <a:rPr lang="en-US" sz="2000" dirty="0" err="1"/>
              <a:t>Phpfpmbeat</a:t>
            </a:r>
            <a:endParaRPr lang="en-US" sz="2000" dirty="0"/>
          </a:p>
          <a:p>
            <a:pPr>
              <a:buFont typeface="Courier New" panose="02070309020205020404" pitchFamily="49" charset="0"/>
              <a:buChar char="o"/>
            </a:pPr>
            <a:r>
              <a:rPr lang="en-US" sz="2000" dirty="0" err="1"/>
              <a:t>Pingbeat</a:t>
            </a:r>
            <a:endParaRPr lang="en-US" sz="2000" dirty="0"/>
          </a:p>
          <a:p>
            <a:pPr>
              <a:buFont typeface="Courier New" panose="02070309020205020404" pitchFamily="49" charset="0"/>
              <a:buChar char="o"/>
            </a:pPr>
            <a:r>
              <a:rPr lang="en-US" sz="2000" dirty="0" err="1"/>
              <a:t>Redisbeat</a:t>
            </a:r>
            <a:endParaRPr lang="en-US" sz="2000" dirty="0"/>
          </a:p>
          <a:p>
            <a:pPr>
              <a:buFont typeface="Courier New" panose="02070309020205020404" pitchFamily="49" charset="0"/>
              <a:buChar char="o"/>
            </a:pPr>
            <a:endParaRPr lang="en-US" sz="2000" dirty="0"/>
          </a:p>
          <a:p>
            <a:pPr>
              <a:buFont typeface="Courier New" panose="02070309020205020404" pitchFamily="49" charset="0"/>
              <a:buChar char="o"/>
            </a:pPr>
            <a:endParaRPr lang="en-US" sz="2000" dirty="0"/>
          </a:p>
          <a:p>
            <a:pPr>
              <a:buFont typeface="Courier New" panose="02070309020205020404" pitchFamily="49" charset="0"/>
              <a:buChar char="o"/>
            </a:pPr>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4151" y="2818325"/>
            <a:ext cx="2316823" cy="2316823"/>
          </a:xfrm>
          <a:prstGeom prst="rect">
            <a:avLst/>
          </a:prstGeom>
        </p:spPr>
      </p:pic>
      <p:pic>
        <p:nvPicPr>
          <p:cNvPr id="3083" name="Picture 11" descr="alt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2610" y="378591"/>
            <a:ext cx="5329390" cy="2664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8487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7170" name="Picture 2" descr="https://pbs.twimg.com/media/CcKKFV3UAAEljfg.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502" y="-128341"/>
            <a:ext cx="9374329" cy="70307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468809" y="6340684"/>
            <a:ext cx="6921118" cy="338554"/>
          </a:xfrm>
          <a:prstGeom prst="rect">
            <a:avLst/>
          </a:prstGeom>
        </p:spPr>
        <p:txBody>
          <a:bodyPr wrap="square">
            <a:spAutoFit/>
          </a:bodyPr>
          <a:lstStyle/>
          <a:p>
            <a:pPr algn="r"/>
            <a:r>
              <a:rPr lang="en-US" sz="1600" dirty="0"/>
              <a:t>http://</a:t>
            </a:r>
            <a:r>
              <a:rPr lang="en-US" sz="1600" dirty="0" err="1"/>
              <a:t>fbrnc.net</a:t>
            </a:r>
            <a:r>
              <a:rPr lang="en-US" sz="1600" dirty="0"/>
              <a:t>/blog/2016/03/continuous-load-testing</a:t>
            </a:r>
            <a:endParaRPr lang="en-US" sz="1600" dirty="0"/>
          </a:p>
        </p:txBody>
      </p:sp>
    </p:spTree>
    <p:extLst>
      <p:ext uri="{BB962C8B-B14F-4D97-AF65-F5344CB8AC3E}">
        <p14:creationId xmlns:p14="http://schemas.microsoft.com/office/powerpoint/2010/main" val="5993255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Kibana</a:t>
            </a:r>
            <a:r>
              <a:rPr lang="en-US" dirty="0" smtClean="0"/>
              <a:t> Overview</a:t>
            </a:r>
            <a:endParaRPr lang="en-US" dirty="0"/>
          </a:p>
        </p:txBody>
      </p:sp>
      <p:sp>
        <p:nvSpPr>
          <p:cNvPr id="3" name="Content Placeholder 2"/>
          <p:cNvSpPr>
            <a:spLocks noGrp="1"/>
          </p:cNvSpPr>
          <p:nvPr>
            <p:ph idx="1"/>
          </p:nvPr>
        </p:nvSpPr>
        <p:spPr>
          <a:xfrm>
            <a:off x="709739" y="1295082"/>
            <a:ext cx="7415086" cy="5296852"/>
          </a:xfrm>
        </p:spPr>
        <p:txBody>
          <a:bodyPr>
            <a:normAutofit lnSpcReduction="10000"/>
          </a:bodyPr>
          <a:lstStyle/>
          <a:p>
            <a:pPr marL="0" indent="0">
              <a:buNone/>
            </a:pPr>
            <a:r>
              <a:rPr lang="en-US" dirty="0" err="1" smtClean="0"/>
              <a:t>Kibana</a:t>
            </a:r>
            <a:r>
              <a:rPr lang="en-US" dirty="0" smtClean="0"/>
              <a:t> Interface has 4 Main sections:</a:t>
            </a:r>
          </a:p>
          <a:p>
            <a:pPr lvl="1"/>
            <a:r>
              <a:rPr lang="en-US" dirty="0" smtClean="0"/>
              <a:t>Discover</a:t>
            </a:r>
          </a:p>
          <a:p>
            <a:pPr lvl="1"/>
            <a:r>
              <a:rPr lang="en-US" dirty="0" smtClean="0"/>
              <a:t>Visualize</a:t>
            </a:r>
          </a:p>
          <a:p>
            <a:pPr lvl="1"/>
            <a:r>
              <a:rPr lang="en-US" dirty="0" smtClean="0"/>
              <a:t>Dashboard</a:t>
            </a:r>
          </a:p>
          <a:p>
            <a:pPr lvl="1"/>
            <a:r>
              <a:rPr lang="en-US" dirty="0" smtClean="0"/>
              <a:t>Settings</a:t>
            </a:r>
            <a:br>
              <a:rPr lang="en-US" dirty="0" smtClean="0"/>
            </a:br>
            <a:endParaRPr lang="en-US" dirty="0" smtClean="0"/>
          </a:p>
          <a:p>
            <a:pPr marL="0" indent="0">
              <a:buNone/>
            </a:pPr>
            <a:r>
              <a:rPr lang="en-US" dirty="0" smtClean="0"/>
              <a:t>Some sections have the following options:</a:t>
            </a:r>
          </a:p>
          <a:p>
            <a:r>
              <a:rPr lang="en-US" dirty="0" smtClean="0"/>
              <a:t>Time Filter: Uses relative or absolute time ranges</a:t>
            </a:r>
          </a:p>
          <a:p>
            <a:r>
              <a:rPr lang="en-US" dirty="0" smtClean="0"/>
              <a:t>Search Bar: Use this to search fields, entire messages. Its very powerful</a:t>
            </a:r>
          </a:p>
          <a:p>
            <a:r>
              <a:rPr lang="en-US" dirty="0" smtClean="0"/>
              <a:t>Additional save/load tools based on search or visualization.</a:t>
            </a:r>
          </a:p>
          <a:p>
            <a:pPr lvl="1"/>
            <a:endParaRPr lang="en-US" dirty="0" smtClean="0"/>
          </a:p>
          <a:p>
            <a:pPr lvl="1"/>
            <a:endParaRPr lang="en-US" dirty="0"/>
          </a:p>
          <a:p>
            <a:pPr marL="0" indent="0">
              <a:buNone/>
            </a:pPr>
            <a:endParaRPr lang="en-US" dirty="0"/>
          </a:p>
        </p:txBody>
      </p:sp>
      <p:pic>
        <p:nvPicPr>
          <p:cNvPr id="4" name="Picture 2" descr="http://www.sandybeachofnewfound.com/images/670_Cabana_Floor_Pl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8445" y="4799964"/>
            <a:ext cx="2865440" cy="17919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graphicFrame>
        <p:nvGraphicFramePr>
          <p:cNvPr id="5" name="Object 4"/>
          <p:cNvGraphicFramePr>
            <a:graphicFrameLocks noChangeAspect="1"/>
          </p:cNvGraphicFramePr>
          <p:nvPr>
            <p:extLst>
              <p:ext uri="{D42A27DB-BD31-4B8C-83A1-F6EECF244321}">
                <p14:modId xmlns:p14="http://schemas.microsoft.com/office/powerpoint/2010/main" val="665267642"/>
              </p:ext>
            </p:extLst>
          </p:nvPr>
        </p:nvGraphicFramePr>
        <p:xfrm>
          <a:off x="411163" y="328613"/>
          <a:ext cx="10271125" cy="723900"/>
        </p:xfrm>
        <a:graphic>
          <a:graphicData uri="http://schemas.openxmlformats.org/presentationml/2006/ole">
            <mc:AlternateContent xmlns:mc="http://schemas.openxmlformats.org/markup-compatibility/2006">
              <mc:Choice xmlns:v="urn:schemas-microsoft-com:vml" Requires="v">
                <p:oleObj spid="_x0000_s25612" name="Image" r:id="rId4" imgW="16228440" imgH="1142640" progId="Photoshop.Image.13">
                  <p:embed/>
                </p:oleObj>
              </mc:Choice>
              <mc:Fallback>
                <p:oleObj name="Image" r:id="rId4" imgW="16228440" imgH="1142640" progId="Photoshop.Image.13">
                  <p:embed/>
                  <p:pic>
                    <p:nvPicPr>
                      <p:cNvPr id="0" name=""/>
                      <p:cNvPicPr/>
                      <p:nvPr/>
                    </p:nvPicPr>
                    <p:blipFill>
                      <a:blip r:embed="rId5"/>
                      <a:stretch>
                        <a:fillRect/>
                      </a:stretch>
                    </p:blipFill>
                    <p:spPr>
                      <a:xfrm>
                        <a:off x="411163" y="328613"/>
                        <a:ext cx="10271125" cy="723900"/>
                      </a:xfrm>
                      <a:prstGeom prst="rect">
                        <a:avLst/>
                      </a:prstGeom>
                    </p:spPr>
                  </p:pic>
                </p:oleObj>
              </mc:Fallback>
            </mc:AlternateContent>
          </a:graphicData>
        </a:graphic>
      </p:graphicFrame>
    </p:spTree>
    <p:extLst>
      <p:ext uri="{BB962C8B-B14F-4D97-AF65-F5344CB8AC3E}">
        <p14:creationId xmlns:p14="http://schemas.microsoft.com/office/powerpoint/2010/main" val="4191553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Kibana</a:t>
            </a:r>
            <a:r>
              <a:rPr lang="en-US" dirty="0" smtClean="0"/>
              <a:t> Search Syntax</a:t>
            </a:r>
            <a:endParaRPr lang="en-US" dirty="0"/>
          </a:p>
        </p:txBody>
      </p:sp>
      <p:sp>
        <p:nvSpPr>
          <p:cNvPr id="3" name="Content Placeholder 2"/>
          <p:cNvSpPr>
            <a:spLocks noGrp="1"/>
          </p:cNvSpPr>
          <p:nvPr>
            <p:ph idx="1"/>
          </p:nvPr>
        </p:nvSpPr>
        <p:spPr>
          <a:xfrm>
            <a:off x="838200" y="1616075"/>
            <a:ext cx="10515600" cy="4351338"/>
          </a:xfrm>
        </p:spPr>
        <p:txBody>
          <a:bodyPr/>
          <a:lstStyle/>
          <a:p>
            <a:r>
              <a:rPr lang="en-US" dirty="0" smtClean="0"/>
              <a:t>Search provides an easy way to select groups of messages. </a:t>
            </a:r>
          </a:p>
          <a:p>
            <a:r>
              <a:rPr lang="en-US" dirty="0" smtClean="0"/>
              <a:t>Syntax allows for </a:t>
            </a:r>
            <a:r>
              <a:rPr lang="en-US" dirty="0" err="1" smtClean="0"/>
              <a:t>booleans</a:t>
            </a:r>
            <a:r>
              <a:rPr lang="en-US" dirty="0" smtClean="0"/>
              <a:t>, wildcards, field filtering, ranges, parentheses and of course quotes</a:t>
            </a:r>
          </a:p>
          <a:p>
            <a:r>
              <a:rPr lang="en-US" dirty="0"/>
              <a:t>https://www.elastic.co/guide/en/kibana/3.0/queries.html</a:t>
            </a:r>
            <a:endParaRPr lang="en-US" dirty="0" smtClean="0"/>
          </a:p>
          <a:p>
            <a:pPr marL="0" indent="0">
              <a:buNone/>
            </a:pPr>
            <a:endParaRPr lang="en-US" dirty="0"/>
          </a:p>
          <a:p>
            <a:pPr marL="0" indent="0">
              <a:buNone/>
            </a:pPr>
            <a:r>
              <a:rPr lang="en-US" dirty="0" smtClean="0"/>
              <a:t>Example:</a:t>
            </a:r>
          </a:p>
          <a:p>
            <a:pPr marL="0" indent="0">
              <a:buNone/>
            </a:pPr>
            <a:r>
              <a:rPr lang="en-US" sz="1800" dirty="0" smtClean="0">
                <a:latin typeface="Lucida Console" panose="020B0609040504020204" pitchFamily="49" charset="0"/>
              </a:rPr>
              <a:t>type:“</a:t>
            </a:r>
            <a:r>
              <a:rPr lang="en-US" sz="1800" dirty="0" err="1" smtClean="0">
                <a:latin typeface="Lucida Console" panose="020B0609040504020204" pitchFamily="49" charset="0"/>
              </a:rPr>
              <a:t>nginx</a:t>
            </a:r>
            <a:r>
              <a:rPr lang="en-US" sz="1800" dirty="0" smtClean="0">
                <a:latin typeface="Lucida Console" panose="020B0609040504020204" pitchFamily="49" charset="0"/>
              </a:rPr>
              <a:t>-access” AND </a:t>
            </a:r>
            <a:r>
              <a:rPr lang="en-US" sz="1800" dirty="0" err="1" smtClean="0">
                <a:latin typeface="Lucida Console" panose="020B0609040504020204" pitchFamily="49" charset="0"/>
              </a:rPr>
              <a:t>agent:“chrome</a:t>
            </a:r>
            <a:r>
              <a:rPr lang="en-US" sz="1800" dirty="0" smtClean="0">
                <a:latin typeface="Lucida Console" panose="020B0609040504020204" pitchFamily="49" charset="0"/>
              </a:rPr>
              <a:t>”</a:t>
            </a:r>
            <a:endParaRPr lang="en-US" sz="1800" dirty="0">
              <a:latin typeface="Lucida Console" panose="020B0609040504020204" pitchFamily="49" charset="0"/>
            </a:endParaRPr>
          </a:p>
        </p:txBody>
      </p:sp>
    </p:spTree>
    <p:extLst>
      <p:ext uri="{BB962C8B-B14F-4D97-AF65-F5344CB8AC3E}">
        <p14:creationId xmlns:p14="http://schemas.microsoft.com/office/powerpoint/2010/main" val="36097080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Kibana</a:t>
            </a:r>
            <a:r>
              <a:rPr lang="en-US" dirty="0" smtClean="0"/>
              <a:t> Discover</a:t>
            </a:r>
            <a:endParaRPr lang="en-US" dirty="0"/>
          </a:p>
        </p:txBody>
      </p:sp>
      <p:sp>
        <p:nvSpPr>
          <p:cNvPr id="3" name="Content Placeholder 2"/>
          <p:cNvSpPr>
            <a:spLocks noGrp="1"/>
          </p:cNvSpPr>
          <p:nvPr>
            <p:ph idx="1"/>
          </p:nvPr>
        </p:nvSpPr>
        <p:spPr>
          <a:xfrm>
            <a:off x="323849" y="1370648"/>
            <a:ext cx="4276725" cy="4479925"/>
          </a:xfrm>
        </p:spPr>
        <p:txBody>
          <a:bodyPr/>
          <a:lstStyle/>
          <a:p>
            <a:r>
              <a:rPr lang="en-US" dirty="0" smtClean="0"/>
              <a:t>Build searches to use in your visualizations and dashboards</a:t>
            </a:r>
          </a:p>
          <a:p>
            <a:r>
              <a:rPr lang="en-US" dirty="0" smtClean="0"/>
              <a:t>Learn more about the data structure quickly</a:t>
            </a:r>
          </a:p>
          <a:p>
            <a:r>
              <a:rPr lang="en-US" dirty="0" smtClean="0"/>
              <a:t>Dig into fields that you have ingested using </a:t>
            </a:r>
            <a:r>
              <a:rPr lang="en-US" dirty="0" err="1" smtClean="0"/>
              <a:t>logstash</a:t>
            </a:r>
            <a:r>
              <a:rPr lang="en-US" dirty="0" smtClean="0"/>
              <a:t> </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127233492"/>
              </p:ext>
            </p:extLst>
          </p:nvPr>
        </p:nvGraphicFramePr>
        <p:xfrm>
          <a:off x="5009164" y="1057771"/>
          <a:ext cx="7049485" cy="3904754"/>
        </p:xfrm>
        <a:graphic>
          <a:graphicData uri="http://schemas.openxmlformats.org/presentationml/2006/ole">
            <mc:AlternateContent xmlns:mc="http://schemas.openxmlformats.org/markup-compatibility/2006">
              <mc:Choice xmlns:v="urn:schemas-microsoft-com:vml" Requires="v">
                <p:oleObj spid="_x0000_s37904" name="Image" r:id="rId3" imgW="20291760" imgH="11237760" progId="Photoshop.Image.13">
                  <p:embed/>
                </p:oleObj>
              </mc:Choice>
              <mc:Fallback>
                <p:oleObj name="Image" r:id="rId3" imgW="20291760" imgH="11237760" progId="Photoshop.Image.13">
                  <p:embed/>
                  <p:pic>
                    <p:nvPicPr>
                      <p:cNvPr id="0" name=""/>
                      <p:cNvPicPr/>
                      <p:nvPr/>
                    </p:nvPicPr>
                    <p:blipFill>
                      <a:blip r:embed="rId4"/>
                      <a:stretch>
                        <a:fillRect/>
                      </a:stretch>
                    </p:blipFill>
                    <p:spPr>
                      <a:xfrm>
                        <a:off x="5009164" y="1057771"/>
                        <a:ext cx="7049485" cy="3904754"/>
                      </a:xfrm>
                      <a:prstGeom prst="rect">
                        <a:avLst/>
                      </a:prstGeom>
                    </p:spPr>
                  </p:pic>
                </p:oleObj>
              </mc:Fallback>
            </mc:AlternateContent>
          </a:graphicData>
        </a:graphic>
      </p:graphicFrame>
    </p:spTree>
    <p:extLst>
      <p:ext uri="{BB962C8B-B14F-4D97-AF65-F5344CB8AC3E}">
        <p14:creationId xmlns:p14="http://schemas.microsoft.com/office/powerpoint/2010/main" val="3112769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Plan</a:t>
            </a:r>
            <a:endParaRPr lang="en-US" dirty="0"/>
          </a:p>
        </p:txBody>
      </p:sp>
      <p:sp>
        <p:nvSpPr>
          <p:cNvPr id="3" name="Content Placeholder 2"/>
          <p:cNvSpPr>
            <a:spLocks noGrp="1"/>
          </p:cNvSpPr>
          <p:nvPr>
            <p:ph idx="1"/>
          </p:nvPr>
        </p:nvSpPr>
        <p:spPr>
          <a:xfrm>
            <a:off x="450599" y="1888912"/>
            <a:ext cx="8570976" cy="4558538"/>
          </a:xfrm>
        </p:spPr>
        <p:txBody>
          <a:bodyPr>
            <a:normAutofit/>
          </a:bodyPr>
          <a:lstStyle/>
          <a:p>
            <a:r>
              <a:rPr lang="en-US" sz="4400" dirty="0" smtClean="0"/>
              <a:t>ELK Stack Overview</a:t>
            </a:r>
          </a:p>
          <a:p>
            <a:r>
              <a:rPr lang="en-US" sz="4400" dirty="0" smtClean="0"/>
              <a:t>Installing ELK</a:t>
            </a:r>
          </a:p>
          <a:p>
            <a:r>
              <a:rPr lang="en-US" sz="4400" dirty="0" smtClean="0"/>
              <a:t>Production ELK Considerations</a:t>
            </a:r>
          </a:p>
          <a:p>
            <a:r>
              <a:rPr lang="en-US" sz="4400" dirty="0" err="1" smtClean="0"/>
              <a:t>Logstash</a:t>
            </a:r>
            <a:r>
              <a:rPr lang="en-US" sz="4400" dirty="0" smtClean="0"/>
              <a:t> &amp; Log Shipping</a:t>
            </a:r>
            <a:endParaRPr lang="en-US" sz="4400" dirty="0"/>
          </a:p>
          <a:p>
            <a:r>
              <a:rPr lang="en-US" sz="4400" dirty="0" err="1" smtClean="0"/>
              <a:t>Kibana</a:t>
            </a:r>
            <a:r>
              <a:rPr lang="en-US" sz="4400" dirty="0" smtClean="0"/>
              <a:t> and Other Visualizations</a:t>
            </a:r>
          </a:p>
          <a:p>
            <a:pPr marL="0" indent="0">
              <a:buNone/>
            </a:pPr>
            <a:endParaRPr lang="en-US" sz="4400" dirty="0" smtClean="0"/>
          </a:p>
          <a:p>
            <a:endParaRPr lang="en-US" sz="4400" dirty="0" smtClean="0"/>
          </a:p>
          <a:p>
            <a:endParaRPr lang="en-US" sz="4400" dirty="0" smtClean="0"/>
          </a:p>
          <a:p>
            <a:endParaRPr lang="en-US" sz="4400" dirty="0" smtClean="0"/>
          </a:p>
          <a:p>
            <a:endParaRPr lang="en-US" sz="4400" dirty="0"/>
          </a:p>
        </p:txBody>
      </p:sp>
      <p:graphicFrame>
        <p:nvGraphicFramePr>
          <p:cNvPr id="8" name="Object 7"/>
          <p:cNvGraphicFramePr>
            <a:graphicFrameLocks noChangeAspect="1"/>
          </p:cNvGraphicFramePr>
          <p:nvPr>
            <p:extLst>
              <p:ext uri="{D42A27DB-BD31-4B8C-83A1-F6EECF244321}">
                <p14:modId xmlns:p14="http://schemas.microsoft.com/office/powerpoint/2010/main" val="1992858072"/>
              </p:ext>
            </p:extLst>
          </p:nvPr>
        </p:nvGraphicFramePr>
        <p:xfrm>
          <a:off x="5848471" y="24553"/>
          <a:ext cx="6099672" cy="3419575"/>
        </p:xfrm>
        <a:graphic>
          <a:graphicData uri="http://schemas.openxmlformats.org/presentationml/2006/ole">
            <mc:AlternateContent xmlns:mc="http://schemas.openxmlformats.org/markup-compatibility/2006">
              <mc:Choice xmlns:v="urn:schemas-microsoft-com:vml" Requires="v">
                <p:oleObj spid="_x0000_s6191" name="Image" r:id="rId4" imgW="7111080" imgH="3987000" progId="Photoshop.Image.13">
                  <p:embed/>
                </p:oleObj>
              </mc:Choice>
              <mc:Fallback>
                <p:oleObj name="Image" r:id="rId4" imgW="7111080" imgH="3987000" progId="Photoshop.Image.13">
                  <p:embed/>
                  <p:pic>
                    <p:nvPicPr>
                      <p:cNvPr id="0" name=""/>
                      <p:cNvPicPr/>
                      <p:nvPr/>
                    </p:nvPicPr>
                    <p:blipFill>
                      <a:blip r:embed="rId5"/>
                      <a:stretch>
                        <a:fillRect/>
                      </a:stretch>
                    </p:blipFill>
                    <p:spPr>
                      <a:xfrm>
                        <a:off x="5848471" y="24553"/>
                        <a:ext cx="6099672" cy="3419575"/>
                      </a:xfrm>
                      <a:prstGeom prst="rect">
                        <a:avLst/>
                      </a:prstGeom>
                    </p:spPr>
                  </p:pic>
                </p:oleObj>
              </mc:Fallback>
            </mc:AlternateContent>
          </a:graphicData>
        </a:graphic>
      </p:graphicFrame>
      <p:pic>
        <p:nvPicPr>
          <p:cNvPr id="6163" name="Picture 19" descr="https://www.elastic.co/static/img/logo-elasti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21575" y="5517608"/>
            <a:ext cx="2719827" cy="832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2157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Kibana</a:t>
            </a:r>
            <a:r>
              <a:rPr lang="en-US" dirty="0" smtClean="0"/>
              <a:t> Visualize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628509059"/>
              </p:ext>
            </p:extLst>
          </p:nvPr>
        </p:nvGraphicFramePr>
        <p:xfrm>
          <a:off x="5183619" y="1095375"/>
          <a:ext cx="6805181" cy="4410076"/>
        </p:xfrm>
        <a:graphic>
          <a:graphicData uri="http://schemas.openxmlformats.org/presentationml/2006/ole">
            <mc:AlternateContent xmlns:mc="http://schemas.openxmlformats.org/markup-compatibility/2006">
              <mc:Choice xmlns:v="urn:schemas-microsoft-com:vml" Requires="v">
                <p:oleObj spid="_x0000_s38925" name="Image" r:id="rId3" imgW="15047280" imgH="9752040" progId="Photoshop.Image.13">
                  <p:embed/>
                </p:oleObj>
              </mc:Choice>
              <mc:Fallback>
                <p:oleObj name="Image" r:id="rId3" imgW="15047280" imgH="9752040" progId="Photoshop.Image.13">
                  <p:embed/>
                  <p:pic>
                    <p:nvPicPr>
                      <p:cNvPr id="0" name=""/>
                      <p:cNvPicPr/>
                      <p:nvPr/>
                    </p:nvPicPr>
                    <p:blipFill>
                      <a:blip r:embed="rId4"/>
                      <a:stretch>
                        <a:fillRect/>
                      </a:stretch>
                    </p:blipFill>
                    <p:spPr>
                      <a:xfrm>
                        <a:off x="5183619" y="1095375"/>
                        <a:ext cx="6805181" cy="4410076"/>
                      </a:xfrm>
                      <a:prstGeom prst="rect">
                        <a:avLst/>
                      </a:prstGeom>
                    </p:spPr>
                  </p:pic>
                </p:oleObj>
              </mc:Fallback>
            </mc:AlternateContent>
          </a:graphicData>
        </a:graphic>
      </p:graphicFrame>
      <p:sp>
        <p:nvSpPr>
          <p:cNvPr id="5" name="Content Placeholder 3"/>
          <p:cNvSpPr>
            <a:spLocks noGrp="1"/>
          </p:cNvSpPr>
          <p:nvPr>
            <p:ph idx="1"/>
          </p:nvPr>
        </p:nvSpPr>
        <p:spPr>
          <a:xfrm>
            <a:off x="361950" y="1370648"/>
            <a:ext cx="4048125" cy="4451350"/>
          </a:xfrm>
        </p:spPr>
        <p:txBody>
          <a:bodyPr/>
          <a:lstStyle/>
          <a:p>
            <a:r>
              <a:rPr lang="en-US" dirty="0" smtClean="0"/>
              <a:t>These are widgets that can be used on the dashboards</a:t>
            </a:r>
          </a:p>
          <a:p>
            <a:r>
              <a:rPr lang="en-US" dirty="0" smtClean="0"/>
              <a:t>Based on the </a:t>
            </a:r>
            <a:r>
              <a:rPr lang="en-US" dirty="0" err="1" smtClean="0"/>
              <a:t>fieldsets</a:t>
            </a:r>
            <a:r>
              <a:rPr lang="en-US" dirty="0" smtClean="0"/>
              <a:t> in your index</a:t>
            </a:r>
          </a:p>
          <a:p>
            <a:r>
              <a:rPr lang="en-US" dirty="0" smtClean="0"/>
              <a:t>Too complex to go into any details in this presentation</a:t>
            </a:r>
          </a:p>
        </p:txBody>
      </p:sp>
      <p:sp>
        <p:nvSpPr>
          <p:cNvPr id="6" name="Rectangle 5"/>
          <p:cNvSpPr/>
          <p:nvPr/>
        </p:nvSpPr>
        <p:spPr>
          <a:xfrm>
            <a:off x="460758" y="6254057"/>
            <a:ext cx="6921118" cy="400110"/>
          </a:xfrm>
          <a:prstGeom prst="rect">
            <a:avLst/>
          </a:prstGeom>
        </p:spPr>
        <p:txBody>
          <a:bodyPr wrap="square">
            <a:spAutoFit/>
          </a:bodyPr>
          <a:lstStyle/>
          <a:p>
            <a:r>
              <a:rPr lang="en-US" sz="2000" dirty="0"/>
              <a:t>https://www.elastic.co/guide/en/kibana/current/visualize.html</a:t>
            </a:r>
          </a:p>
        </p:txBody>
      </p:sp>
    </p:spTree>
    <p:extLst>
      <p:ext uri="{BB962C8B-B14F-4D97-AF65-F5344CB8AC3E}">
        <p14:creationId xmlns:p14="http://schemas.microsoft.com/office/powerpoint/2010/main" val="4778761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Kibana</a:t>
            </a:r>
            <a:r>
              <a:rPr lang="en-US" dirty="0" smtClean="0"/>
              <a:t> Dashboard</a:t>
            </a:r>
            <a:endParaRPr lang="en-US" dirty="0"/>
          </a:p>
        </p:txBody>
      </p:sp>
      <p:sp>
        <p:nvSpPr>
          <p:cNvPr id="4" name="Content Placeholder 3"/>
          <p:cNvSpPr>
            <a:spLocks noGrp="1"/>
          </p:cNvSpPr>
          <p:nvPr>
            <p:ph idx="1"/>
          </p:nvPr>
        </p:nvSpPr>
        <p:spPr>
          <a:xfrm>
            <a:off x="342900" y="1644650"/>
            <a:ext cx="4048125" cy="4451350"/>
          </a:xfrm>
        </p:spPr>
        <p:txBody>
          <a:bodyPr/>
          <a:lstStyle/>
          <a:p>
            <a:r>
              <a:rPr lang="en-US" dirty="0" smtClean="0"/>
              <a:t>Built from visualizations and searches</a:t>
            </a:r>
          </a:p>
          <a:p>
            <a:r>
              <a:rPr lang="en-US" dirty="0" smtClean="0"/>
              <a:t>Can be filtered with time or search bar</a:t>
            </a:r>
          </a:p>
          <a:p>
            <a:r>
              <a:rPr lang="en-US" dirty="0" smtClean="0"/>
              <a:t>Easy to use</a:t>
            </a:r>
            <a:endParaRPr lang="en-US" dirty="0"/>
          </a:p>
          <a:p>
            <a:r>
              <a:rPr lang="en-US" dirty="0" smtClean="0"/>
              <a:t>Once you have a good handle on visualizations your dashboards will look great</a:t>
            </a:r>
          </a:p>
        </p:txBody>
      </p:sp>
      <p:graphicFrame>
        <p:nvGraphicFramePr>
          <p:cNvPr id="5" name="Object 4"/>
          <p:cNvGraphicFramePr>
            <a:graphicFrameLocks noChangeAspect="1"/>
          </p:cNvGraphicFramePr>
          <p:nvPr>
            <p:extLst>
              <p:ext uri="{D42A27DB-BD31-4B8C-83A1-F6EECF244321}">
                <p14:modId xmlns:p14="http://schemas.microsoft.com/office/powerpoint/2010/main" val="3447265897"/>
              </p:ext>
            </p:extLst>
          </p:nvPr>
        </p:nvGraphicFramePr>
        <p:xfrm>
          <a:off x="4640262" y="1446848"/>
          <a:ext cx="7380288" cy="3293507"/>
        </p:xfrm>
        <a:graphic>
          <a:graphicData uri="http://schemas.openxmlformats.org/presentationml/2006/ole">
            <mc:AlternateContent xmlns:mc="http://schemas.openxmlformats.org/markup-compatibility/2006">
              <mc:Choice xmlns:v="urn:schemas-microsoft-com:vml" Requires="v">
                <p:oleObj spid="_x0000_s39948" name="Image" r:id="rId3" imgW="20114280" imgH="8977680" progId="Photoshop.Image.13">
                  <p:embed/>
                </p:oleObj>
              </mc:Choice>
              <mc:Fallback>
                <p:oleObj name="Image" r:id="rId3" imgW="20114280" imgH="8977680" progId="Photoshop.Image.13">
                  <p:embed/>
                  <p:pic>
                    <p:nvPicPr>
                      <p:cNvPr id="0" name=""/>
                      <p:cNvPicPr/>
                      <p:nvPr/>
                    </p:nvPicPr>
                    <p:blipFill>
                      <a:blip r:embed="rId4"/>
                      <a:stretch>
                        <a:fillRect/>
                      </a:stretch>
                    </p:blipFill>
                    <p:spPr>
                      <a:xfrm>
                        <a:off x="4640262" y="1446848"/>
                        <a:ext cx="7380288" cy="3293507"/>
                      </a:xfrm>
                      <a:prstGeom prst="rect">
                        <a:avLst/>
                      </a:prstGeom>
                    </p:spPr>
                  </p:pic>
                </p:oleObj>
              </mc:Fallback>
            </mc:AlternateContent>
          </a:graphicData>
        </a:graphic>
      </p:graphicFrame>
    </p:spTree>
    <p:extLst>
      <p:ext uri="{BB962C8B-B14F-4D97-AF65-F5344CB8AC3E}">
        <p14:creationId xmlns:p14="http://schemas.microsoft.com/office/powerpoint/2010/main" val="36407520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Grafana</a:t>
            </a:r>
            <a:endParaRPr lang="en-US" dirty="0"/>
          </a:p>
        </p:txBody>
      </p:sp>
      <p:sp>
        <p:nvSpPr>
          <p:cNvPr id="3" name="Content Placeholder 2"/>
          <p:cNvSpPr>
            <a:spLocks noGrp="1"/>
          </p:cNvSpPr>
          <p:nvPr>
            <p:ph idx="1"/>
          </p:nvPr>
        </p:nvSpPr>
        <p:spPr>
          <a:xfrm>
            <a:off x="428420" y="1802168"/>
            <a:ext cx="5464175" cy="4708525"/>
          </a:xfrm>
        </p:spPr>
        <p:txBody>
          <a:bodyPr/>
          <a:lstStyle/>
          <a:p>
            <a:r>
              <a:rPr lang="en-US" dirty="0" smtClean="0"/>
              <a:t>Rich Graphing with lots more options compared to </a:t>
            </a:r>
            <a:r>
              <a:rPr lang="en-US" dirty="0" err="1" smtClean="0"/>
              <a:t>Kibana</a:t>
            </a:r>
            <a:endParaRPr lang="en-US" dirty="0" smtClean="0"/>
          </a:p>
          <a:p>
            <a:r>
              <a:rPr lang="en-US" dirty="0" smtClean="0"/>
              <a:t>Mixed style graphs with easy templating, reusable and fast</a:t>
            </a:r>
          </a:p>
          <a:p>
            <a:r>
              <a:rPr lang="en-US" dirty="0" smtClean="0"/>
              <a:t>Built in authentication, allows for users, roles and organizations and can be tied to LDAP</a:t>
            </a:r>
          </a:p>
          <a:p>
            <a:r>
              <a:rPr lang="en-US" dirty="0" smtClean="0"/>
              <a:t>Annotations and Snapshot Capabilities.</a:t>
            </a:r>
          </a:p>
          <a:p>
            <a:r>
              <a:rPr lang="en-US" dirty="0" err="1" smtClean="0"/>
              <a:t>Kibana</a:t>
            </a:r>
            <a:r>
              <a:rPr lang="en-US" dirty="0" smtClean="0"/>
              <a:t> has better Discovery</a:t>
            </a:r>
          </a:p>
        </p:txBody>
      </p:sp>
      <p:pic>
        <p:nvPicPr>
          <p:cNvPr id="30722" name="Picture 2" descr="http://i.stack.imgur.com/jaX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9399" y="45085"/>
            <a:ext cx="5530676" cy="310540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https://camo.githubusercontent.com/082b127156d48138265abebb01ee89abdb89bf5f/68747470733a2f2f662e636c6f75642e6769746875622e636f6d2f6173736574732f31303939392f323530343530342f33616162633139612d623338652d313165332d383738312d6161373436663831333366352e504e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446" y="249465"/>
            <a:ext cx="3160354" cy="1348323"/>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http://grafana.org/assets/img/features/dashboard_ex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8758" y="3536028"/>
            <a:ext cx="5751317" cy="287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681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 QA</a:t>
            </a:r>
            <a:endParaRPr lang="en-US" dirty="0"/>
          </a:p>
        </p:txBody>
      </p:sp>
      <p:sp>
        <p:nvSpPr>
          <p:cNvPr id="3" name="Content Placeholder 2"/>
          <p:cNvSpPr>
            <a:spLocks noGrp="1"/>
          </p:cNvSpPr>
          <p:nvPr>
            <p:ph idx="1"/>
          </p:nvPr>
        </p:nvSpPr>
        <p:spPr>
          <a:xfrm>
            <a:off x="419098" y="1292224"/>
            <a:ext cx="4838701" cy="5184775"/>
          </a:xfrm>
        </p:spPr>
        <p:txBody>
          <a:bodyPr/>
          <a:lstStyle/>
          <a:p>
            <a:r>
              <a:rPr lang="en-US" dirty="0" smtClean="0"/>
              <a:t>Easy to setup ELK initially</a:t>
            </a:r>
          </a:p>
          <a:p>
            <a:r>
              <a:rPr lang="en-US" dirty="0" smtClean="0"/>
              <a:t>Scaling presents some challenges, solutions exist and are well documented</a:t>
            </a:r>
          </a:p>
          <a:p>
            <a:r>
              <a:rPr lang="en-US" dirty="0" smtClean="0"/>
              <a:t>Using ELK in production requires several additional components.</a:t>
            </a:r>
          </a:p>
          <a:p>
            <a:r>
              <a:rPr lang="en-US" dirty="0" smtClean="0"/>
              <a:t>Setup ELK and start playing today</a:t>
            </a:r>
            <a:endParaRPr lang="en-US" dirty="0"/>
          </a:p>
          <a:p>
            <a:pPr marL="0" indent="0">
              <a:buNone/>
            </a:pPr>
            <a:endParaRPr lang="en-US" dirty="0" smtClean="0"/>
          </a:p>
        </p:txBody>
      </p:sp>
      <p:pic>
        <p:nvPicPr>
          <p:cNvPr id="19458" name="Picture 2" descr="http://proof.nationalgeographic.com/files/2013/12/007_Boreal-Forest_s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1068" y="363486"/>
            <a:ext cx="6341346" cy="422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6679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 QA</a:t>
            </a:r>
            <a:endParaRPr lang="en-US" dirty="0"/>
          </a:p>
        </p:txBody>
      </p:sp>
      <p:sp>
        <p:nvSpPr>
          <p:cNvPr id="5" name="Content Placeholder 2"/>
          <p:cNvSpPr txBox="1">
            <a:spLocks/>
          </p:cNvSpPr>
          <p:nvPr/>
        </p:nvSpPr>
        <p:spPr>
          <a:xfrm>
            <a:off x="6712155" y="5276063"/>
            <a:ext cx="12192000" cy="2454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00" dirty="0" smtClean="0"/>
              <a:t>Mathew Beane &lt;mbeane@robofirm.com&gt;</a:t>
            </a:r>
          </a:p>
          <a:p>
            <a:pPr>
              <a:defRPr/>
            </a:pPr>
            <a:r>
              <a:rPr lang="en-US" sz="2000" dirty="0" smtClean="0"/>
              <a:t>Twitter: @</a:t>
            </a:r>
            <a:r>
              <a:rPr lang="en-US" sz="2000" dirty="0" err="1" smtClean="0"/>
              <a:t>aepod</a:t>
            </a:r>
            <a:endParaRPr lang="en-US" sz="2000" dirty="0" smtClean="0"/>
          </a:p>
          <a:p>
            <a:pPr>
              <a:defRPr/>
            </a:pPr>
            <a:r>
              <a:rPr lang="en-US" sz="2000" dirty="0" smtClean="0"/>
              <a:t>Blog: </a:t>
            </a:r>
            <a:r>
              <a:rPr lang="en-US" sz="2000" dirty="0" smtClean="0">
                <a:hlinkClick r:id="rId2"/>
              </a:rPr>
              <a:t>http://aepod.com/</a:t>
            </a:r>
            <a:endParaRPr lang="en-US" sz="2000" dirty="0" smtClean="0"/>
          </a:p>
        </p:txBody>
      </p:sp>
      <p:sp>
        <p:nvSpPr>
          <p:cNvPr id="7" name="Rectangle 6"/>
          <p:cNvSpPr/>
          <p:nvPr/>
        </p:nvSpPr>
        <p:spPr>
          <a:xfrm>
            <a:off x="288413" y="5289755"/>
            <a:ext cx="5903452" cy="1427858"/>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a:buClr>
                <a:srgbClr val="414D53"/>
              </a:buClr>
              <a:defRPr/>
            </a:pPr>
            <a:r>
              <a:rPr lang="en-US" sz="2000" dirty="0">
                <a:solidFill>
                  <a:schemeClr val="tx2"/>
                </a:solidFill>
              </a:rPr>
              <a:t>Rate this talk:</a:t>
            </a:r>
          </a:p>
          <a:p>
            <a:pPr algn="ctr">
              <a:buClr>
                <a:srgbClr val="414D53"/>
              </a:buClr>
              <a:defRPr/>
            </a:pPr>
            <a:r>
              <a:rPr lang="en-US" sz="2000" dirty="0">
                <a:solidFill>
                  <a:schemeClr val="tx2"/>
                </a:solidFill>
              </a:rPr>
              <a:t>https://</a:t>
            </a:r>
            <a:r>
              <a:rPr lang="en-US" sz="2000" dirty="0" err="1" smtClean="0">
                <a:solidFill>
                  <a:schemeClr val="tx2"/>
                </a:solidFill>
              </a:rPr>
              <a:t>joind.in</a:t>
            </a:r>
            <a:r>
              <a:rPr lang="en-US" sz="2000" dirty="0" smtClean="0">
                <a:solidFill>
                  <a:schemeClr val="tx2"/>
                </a:solidFill>
              </a:rPr>
              <a:t>/event/midwest-php-2016/elk-ruminating-on-logs</a:t>
            </a:r>
            <a:endParaRPr lang="en-US" sz="2000" dirty="0">
              <a:solidFill>
                <a:schemeClr val="tx2"/>
              </a:solidFill>
            </a:endParaRPr>
          </a:p>
        </p:txBody>
      </p:sp>
      <p:sp>
        <p:nvSpPr>
          <p:cNvPr id="8" name="Rectangle 7"/>
          <p:cNvSpPr/>
          <p:nvPr/>
        </p:nvSpPr>
        <p:spPr>
          <a:xfrm>
            <a:off x="288413" y="172904"/>
            <a:ext cx="5903452" cy="4890709"/>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eaLnBrk="1">
              <a:buClr>
                <a:srgbClr val="414D53"/>
              </a:buClr>
              <a:defRPr/>
            </a:pPr>
            <a:r>
              <a:rPr lang="en-US" sz="3259" i="1" dirty="0">
                <a:solidFill>
                  <a:schemeClr val="tx2"/>
                </a:solidFill>
              </a:rPr>
              <a:t>Thanks to :</a:t>
            </a:r>
          </a:p>
          <a:p>
            <a:pPr lvl="1">
              <a:buClr>
                <a:srgbClr val="414D53"/>
              </a:buClr>
              <a:defRPr/>
            </a:pPr>
            <a:r>
              <a:rPr lang="en-US" sz="2800" dirty="0">
                <a:solidFill>
                  <a:schemeClr val="tx2"/>
                </a:solidFill>
              </a:rPr>
              <a:t>My Family</a:t>
            </a:r>
          </a:p>
          <a:p>
            <a:pPr lvl="1">
              <a:buClr>
                <a:srgbClr val="414D53"/>
              </a:buClr>
              <a:defRPr/>
            </a:pPr>
            <a:r>
              <a:rPr lang="en-US" sz="2800" dirty="0" err="1" smtClean="0">
                <a:solidFill>
                  <a:schemeClr val="tx2"/>
                </a:solidFill>
              </a:rPr>
              <a:t>Robofirm</a:t>
            </a:r>
            <a:r>
              <a:rPr lang="en-US" sz="2800" dirty="0" smtClean="0">
                <a:solidFill>
                  <a:schemeClr val="tx2"/>
                </a:solidFill>
              </a:rPr>
              <a:t/>
            </a:r>
            <a:br>
              <a:rPr lang="en-US" sz="2800" dirty="0" smtClean="0">
                <a:solidFill>
                  <a:schemeClr val="tx2"/>
                </a:solidFill>
              </a:rPr>
            </a:br>
            <a:r>
              <a:rPr lang="en-US" sz="2800" dirty="0" smtClean="0">
                <a:solidFill>
                  <a:schemeClr val="tx2"/>
                </a:solidFill>
              </a:rPr>
              <a:t>Midwest PHP</a:t>
            </a:r>
          </a:p>
          <a:p>
            <a:pPr lvl="1">
              <a:buClr>
                <a:srgbClr val="414D53"/>
              </a:buClr>
              <a:defRPr/>
            </a:pPr>
            <a:r>
              <a:rPr lang="en-US" sz="2800" dirty="0">
                <a:solidFill>
                  <a:schemeClr val="tx2"/>
                </a:solidFill>
              </a:rPr>
              <a:t>The Magento Community</a:t>
            </a:r>
          </a:p>
          <a:p>
            <a:pPr lvl="1">
              <a:buClr>
                <a:srgbClr val="414D53"/>
              </a:buClr>
              <a:defRPr/>
            </a:pPr>
            <a:r>
              <a:rPr lang="en-US" sz="2800" dirty="0" err="1" smtClean="0">
                <a:solidFill>
                  <a:schemeClr val="tx2"/>
                </a:solidFill>
              </a:rPr>
              <a:t>Fabrizo</a:t>
            </a:r>
            <a:r>
              <a:rPr lang="en-US" sz="2800" dirty="0" smtClean="0">
                <a:solidFill>
                  <a:schemeClr val="tx2"/>
                </a:solidFill>
              </a:rPr>
              <a:t> Branca</a:t>
            </a:r>
          </a:p>
          <a:p>
            <a:pPr lvl="1">
              <a:buClr>
                <a:srgbClr val="414D53"/>
              </a:buClr>
              <a:defRPr/>
            </a:pPr>
            <a:r>
              <a:rPr lang="en-US" sz="2800" dirty="0" smtClean="0">
                <a:solidFill>
                  <a:schemeClr val="tx2"/>
                </a:solidFill>
              </a:rPr>
              <a:t>Tegan Snyder</a:t>
            </a:r>
          </a:p>
          <a:p>
            <a:pPr lvl="1">
              <a:buClr>
                <a:srgbClr val="414D53"/>
              </a:buClr>
              <a:defRPr/>
            </a:pPr>
            <a:r>
              <a:rPr lang="en-US" sz="2800" dirty="0" smtClean="0">
                <a:solidFill>
                  <a:schemeClr val="tx2"/>
                </a:solidFill>
              </a:rPr>
              <a:t>Logz.io</a:t>
            </a:r>
            <a:endParaRPr lang="en-US" sz="2800" dirty="0">
              <a:solidFill>
                <a:schemeClr val="tx2"/>
              </a:solidFill>
            </a:endParaRPr>
          </a:p>
          <a:p>
            <a:pPr lvl="1">
              <a:buClr>
                <a:srgbClr val="414D53"/>
              </a:buClr>
              <a:defRPr/>
            </a:pPr>
            <a:r>
              <a:rPr lang="en-US" sz="2800" dirty="0" smtClean="0">
                <a:solidFill>
                  <a:schemeClr val="tx2"/>
                </a:solidFill>
              </a:rPr>
              <a:t>Digital Ocean</a:t>
            </a:r>
          </a:p>
          <a:p>
            <a:pPr eaLnBrk="1">
              <a:buClr>
                <a:srgbClr val="414D53"/>
              </a:buClr>
              <a:defRPr/>
            </a:pPr>
            <a:endParaRPr lang="en-US" sz="1778" dirty="0">
              <a:solidFill>
                <a:schemeClr val="tx2"/>
              </a:solidFill>
            </a:endParaRPr>
          </a:p>
          <a:p>
            <a:pPr eaLnBrk="1">
              <a:buClr>
                <a:srgbClr val="414D53"/>
              </a:buClr>
              <a:defRPr/>
            </a:pPr>
            <a:r>
              <a:rPr lang="en-US" sz="1778" dirty="0" smtClean="0">
                <a:solidFill>
                  <a:schemeClr val="tx2"/>
                </a:solidFill>
              </a:rPr>
              <a:t>Last but not least: YOU, for attending.</a:t>
            </a:r>
            <a:endParaRPr lang="en-US" sz="1778" dirty="0">
              <a:solidFill>
                <a:schemeClr val="tx2"/>
              </a:solidFill>
            </a:endParaRPr>
          </a:p>
          <a:p>
            <a:pPr eaLnBrk="1">
              <a:buClr>
                <a:srgbClr val="414D53"/>
              </a:buClr>
              <a:defRPr/>
            </a:pPr>
            <a:endParaRPr lang="en-US" sz="1778" dirty="0">
              <a:solidFill>
                <a:schemeClr val="tx2"/>
              </a:solidFill>
            </a:endParaRPr>
          </a:p>
        </p:txBody>
      </p:sp>
      <p:sp>
        <p:nvSpPr>
          <p:cNvPr id="9" name="Title 1"/>
          <p:cNvSpPr txBox="1">
            <a:spLocks/>
          </p:cNvSpPr>
          <p:nvPr/>
        </p:nvSpPr>
        <p:spPr>
          <a:xfrm>
            <a:off x="6712155" y="3619337"/>
            <a:ext cx="6729676" cy="1798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ELK: </a:t>
            </a:r>
            <a:br>
              <a:rPr lang="en-US" dirty="0" smtClean="0"/>
            </a:br>
            <a:r>
              <a:rPr lang="en-US" dirty="0" smtClean="0"/>
              <a:t>Ruminating On Logs</a:t>
            </a:r>
            <a:endParaRPr lang="en-US" dirty="0"/>
          </a:p>
        </p:txBody>
      </p:sp>
      <p:pic>
        <p:nvPicPr>
          <p:cNvPr id="13" name="Picture 2" descr="http://www.thelogcrafter.com/lifesizeel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1796" y="172904"/>
            <a:ext cx="2541791" cy="36057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2748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Attribution</a:t>
            </a:r>
            <a:endParaRPr lang="en-US" dirty="0"/>
          </a:p>
        </p:txBody>
      </p:sp>
      <p:sp>
        <p:nvSpPr>
          <p:cNvPr id="3" name="Content Placeholder 2"/>
          <p:cNvSpPr>
            <a:spLocks noGrp="1"/>
          </p:cNvSpPr>
          <p:nvPr>
            <p:ph idx="1"/>
          </p:nvPr>
        </p:nvSpPr>
        <p:spPr>
          <a:xfrm>
            <a:off x="232272" y="1370648"/>
            <a:ext cx="5771920" cy="5085236"/>
          </a:xfrm>
        </p:spPr>
        <p:txBody>
          <a:bodyPr>
            <a:normAutofit lnSpcReduction="10000"/>
          </a:bodyPr>
          <a:lstStyle/>
          <a:p>
            <a:r>
              <a:rPr lang="en-US" dirty="0"/>
              <a:t>Elk and Sparrows by benke33</a:t>
            </a:r>
            <a:br>
              <a:rPr lang="en-US" dirty="0"/>
            </a:br>
            <a:r>
              <a:rPr lang="en-US" sz="1050" dirty="0"/>
              <a:t>http://img05.deviantart.net/c447/i/2014/029/d/9/elk_and_sparrows_by_benke33-d747i3q.jpg</a:t>
            </a:r>
          </a:p>
          <a:p>
            <a:r>
              <a:rPr lang="en-US" dirty="0" smtClean="0"/>
              <a:t>Elk Vs Tree</a:t>
            </a:r>
            <a:br>
              <a:rPr lang="en-US" dirty="0" smtClean="0"/>
            </a:br>
            <a:r>
              <a:rPr lang="en-US" sz="1000" dirty="0"/>
              <a:t>http://www.prairiestateoutdoors.com/images/uploads/what_are_the_odds.jpg</a:t>
            </a:r>
          </a:p>
          <a:p>
            <a:r>
              <a:rPr lang="en-US" dirty="0" smtClean="0"/>
              <a:t>ELK Carving</a:t>
            </a:r>
            <a:br>
              <a:rPr lang="en-US" dirty="0" smtClean="0"/>
            </a:br>
            <a:r>
              <a:rPr lang="en-US" sz="1000" dirty="0"/>
              <a:t>http://</a:t>
            </a:r>
            <a:r>
              <a:rPr lang="en-US" sz="1000" dirty="0" smtClean="0"/>
              <a:t>www.thelogcrafter.com/lifesizeelk.jpg</a:t>
            </a:r>
          </a:p>
          <a:p>
            <a:r>
              <a:rPr lang="en-US" dirty="0"/>
              <a:t>ELK </a:t>
            </a:r>
            <a:r>
              <a:rPr lang="en-US" dirty="0" smtClean="0"/>
              <a:t>simple flowchart</a:t>
            </a:r>
            <a:r>
              <a:rPr lang="en-US" sz="1000" dirty="0"/>
              <a:t/>
            </a:r>
            <a:br>
              <a:rPr lang="en-US" sz="1000" dirty="0"/>
            </a:br>
            <a:r>
              <a:rPr lang="en-US" sz="1000" dirty="0"/>
              <a:t>http://www.sixtree.com.au/articles/2014/intro-to-elk-and-capturing-application-logs</a:t>
            </a:r>
            <a:r>
              <a:rPr lang="en-US" sz="1000" dirty="0" smtClean="0"/>
              <a:t>/</a:t>
            </a:r>
          </a:p>
          <a:p>
            <a:r>
              <a:rPr lang="en-US" dirty="0" smtClean="0"/>
              <a:t>Drawing in Logs</a:t>
            </a:r>
            <a:r>
              <a:rPr lang="en-US" dirty="0"/>
              <a:t/>
            </a:r>
            <a:br>
              <a:rPr lang="en-US" dirty="0"/>
            </a:br>
            <a:r>
              <a:rPr lang="en-US" sz="1000" dirty="0"/>
              <a:t>http://</a:t>
            </a:r>
            <a:r>
              <a:rPr lang="en-US" sz="1000" dirty="0" smtClean="0"/>
              <a:t>images.delcampe.com/img_large/auction/000/087/301/317_001.jpg</a:t>
            </a:r>
          </a:p>
          <a:p>
            <a:r>
              <a:rPr lang="en-US" dirty="0" smtClean="0"/>
              <a:t>Logging Big Load</a:t>
            </a:r>
            <a:br>
              <a:rPr lang="en-US" dirty="0" smtClean="0"/>
            </a:br>
            <a:r>
              <a:rPr lang="en-US" sz="1000" dirty="0"/>
              <a:t>https://</a:t>
            </a:r>
            <a:r>
              <a:rPr lang="en-US" sz="1000" dirty="0" smtClean="0"/>
              <a:t>michpics.files.wordpress.com/2010/07/logging-a-big-load.jpg</a:t>
            </a:r>
          </a:p>
          <a:p>
            <a:r>
              <a:rPr lang="en-US" dirty="0" smtClean="0"/>
              <a:t>Moose tree accident</a:t>
            </a:r>
            <a:r>
              <a:rPr lang="en-US" sz="1000" dirty="0"/>
              <a:t/>
            </a:r>
            <a:br>
              <a:rPr lang="en-US" sz="1000" dirty="0"/>
            </a:br>
            <a:r>
              <a:rPr lang="en-US" sz="1000" dirty="0"/>
              <a:t>http://www.skinnymoose.com/bbb/2010/04/01/trees-falling-on-elk-it-happens-more-than-you-think</a:t>
            </a:r>
            <a:r>
              <a:rPr lang="en-US" sz="1000" dirty="0" smtClean="0"/>
              <a:t>/</a:t>
            </a:r>
          </a:p>
          <a:p>
            <a:r>
              <a:rPr lang="en-US" dirty="0" err="1" smtClean="0"/>
              <a:t>Logstash</a:t>
            </a:r>
            <a:r>
              <a:rPr lang="en-US" dirty="0" smtClean="0"/>
              <a:t> Enrichment Streamlining</a:t>
            </a:r>
            <a:r>
              <a:rPr lang="en-US" sz="1000" dirty="0"/>
              <a:t/>
            </a:r>
            <a:br>
              <a:rPr lang="en-US" sz="1000" dirty="0"/>
            </a:br>
            <a:r>
              <a:rPr lang="en-US" sz="1000" dirty="0"/>
              <a:t>https://www.toptal.com/java/using-logstash-to-streamline-email-notifications</a:t>
            </a:r>
          </a:p>
        </p:txBody>
      </p:sp>
      <p:sp>
        <p:nvSpPr>
          <p:cNvPr id="4" name="Content Placeholder 2"/>
          <p:cNvSpPr txBox="1">
            <a:spLocks/>
          </p:cNvSpPr>
          <p:nvPr/>
        </p:nvSpPr>
        <p:spPr>
          <a:xfrm>
            <a:off x="6420080" y="1370648"/>
            <a:ext cx="5771920" cy="5085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Docker </a:t>
            </a:r>
            <a:r>
              <a:rPr lang="en-US" dirty="0" err="1" smtClean="0"/>
              <a:t>Filebeat</a:t>
            </a:r>
            <a:r>
              <a:rPr lang="en-US" dirty="0" smtClean="0"/>
              <a:t> Fish</a:t>
            </a:r>
            <a:br>
              <a:rPr lang="en-US" dirty="0" smtClean="0"/>
            </a:br>
            <a:r>
              <a:rPr lang="en-US" sz="1050" dirty="0"/>
              <a:t>https://</a:t>
            </a:r>
            <a:r>
              <a:rPr lang="en-US" sz="1050" dirty="0" smtClean="0"/>
              <a:t>github.com/bargenson/docker-filebeat</a:t>
            </a:r>
          </a:p>
          <a:p>
            <a:r>
              <a:rPr lang="en-US" dirty="0" smtClean="0"/>
              <a:t>ELK Wrestling</a:t>
            </a:r>
            <a:br>
              <a:rPr lang="en-US" dirty="0" smtClean="0"/>
            </a:br>
            <a:r>
              <a:rPr lang="en-US" sz="1000" dirty="0"/>
              <a:t>http://www.slideshare.net/tegud/elk-wrestling-leeds-devops</a:t>
            </a:r>
            <a:endParaRPr lang="en-US" sz="1000" dirty="0" smtClean="0"/>
          </a:p>
          <a:p>
            <a:r>
              <a:rPr lang="en-US" dirty="0" smtClean="0"/>
              <a:t>Log Yard</a:t>
            </a:r>
            <a:br>
              <a:rPr lang="en-US" dirty="0" smtClean="0"/>
            </a:br>
            <a:r>
              <a:rPr lang="en-US" sz="1000" dirty="0"/>
              <a:t>http://</a:t>
            </a:r>
            <a:r>
              <a:rPr lang="en-US" sz="1000" dirty="0" smtClean="0"/>
              <a:t>proof.nationalgeographic.com/files/2013/12/007_Boreal-Forest_sRGB.jpg</a:t>
            </a:r>
          </a:p>
          <a:p>
            <a:r>
              <a:rPr lang="en-US" dirty="0" smtClean="0"/>
              <a:t>Log Fire</a:t>
            </a:r>
            <a:r>
              <a:rPr lang="en-US" sz="1000" dirty="0"/>
              <a:t/>
            </a:r>
            <a:br>
              <a:rPr lang="en-US" sz="1000" dirty="0"/>
            </a:br>
            <a:r>
              <a:rPr lang="en-US" sz="1000" dirty="0"/>
              <a:t>http://</a:t>
            </a:r>
            <a:r>
              <a:rPr lang="en-US" sz="1000" dirty="0" smtClean="0"/>
              <a:t>www.thestar.com/news/canada/2010/07/12/bc_sawmill_fire_contained_residents_allowed_home.html</a:t>
            </a:r>
          </a:p>
          <a:p>
            <a:r>
              <a:rPr lang="en-US" dirty="0" smtClean="0"/>
              <a:t>Drawing in Logs</a:t>
            </a:r>
            <a:br>
              <a:rPr lang="en-US" dirty="0" smtClean="0"/>
            </a:br>
            <a:r>
              <a:rPr lang="en-US" sz="1000" dirty="0" smtClean="0"/>
              <a:t>http://images.delcampe.com/img_large/auction/000/087/301/317_001.jpg</a:t>
            </a:r>
          </a:p>
          <a:p>
            <a:r>
              <a:rPr lang="en-US" dirty="0" smtClean="0"/>
              <a:t>Log Flume Mill</a:t>
            </a:r>
            <a:br>
              <a:rPr lang="en-US" dirty="0" smtClean="0"/>
            </a:br>
            <a:r>
              <a:rPr lang="en-US" sz="1000" dirty="0"/>
              <a:t>http://</a:t>
            </a:r>
            <a:r>
              <a:rPr lang="en-US" sz="1000" dirty="0" smtClean="0"/>
              <a:t>historical.fresnobeehive.com/wp-content/uploads/2012/02/JRW-SHAVER-HISTORY-MILL-STACKS.jpg</a:t>
            </a:r>
          </a:p>
          <a:p>
            <a:r>
              <a:rPr lang="en-US" dirty="0" smtClean="0"/>
              <a:t>Log Shipping Pie Graph</a:t>
            </a:r>
            <a:r>
              <a:rPr lang="en-US" dirty="0"/>
              <a:t/>
            </a:r>
            <a:br>
              <a:rPr lang="en-US" dirty="0"/>
            </a:br>
            <a:r>
              <a:rPr lang="en-US" sz="1000" dirty="0"/>
              <a:t>https://sematext.files.wordpress.com/2014/10/log-shipper-popularity-st.png</a:t>
            </a:r>
            <a:endParaRPr lang="en-US" sz="1000" dirty="0" smtClean="0"/>
          </a:p>
        </p:txBody>
      </p:sp>
    </p:spTree>
    <p:extLst>
      <p:ext uri="{BB962C8B-B14F-4D97-AF65-F5344CB8AC3E}">
        <p14:creationId xmlns:p14="http://schemas.microsoft.com/office/powerpoint/2010/main" val="39629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229750" y="4749282"/>
            <a:ext cx="524312" cy="214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ELK Overview</a:t>
            </a:r>
            <a:endParaRPr lang="en-US" dirty="0"/>
          </a:p>
        </p:txBody>
      </p:sp>
      <p:pic>
        <p:nvPicPr>
          <p:cNvPr id="4098" name="Picture 2" descr="https://raw.githubusercontent.com/TiNico22/ELKconfig/master/CISCO-ASA/Dashboard-AS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0902" y="306196"/>
            <a:ext cx="4776216" cy="268662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05315" y="1229094"/>
            <a:ext cx="6727868" cy="4958661"/>
          </a:xfrm>
        </p:spPr>
        <p:txBody>
          <a:bodyPr>
            <a:normAutofit/>
          </a:bodyPr>
          <a:lstStyle/>
          <a:p>
            <a:r>
              <a:rPr lang="en-US" sz="3200" dirty="0" err="1" smtClean="0"/>
              <a:t>Elasticsearch</a:t>
            </a:r>
            <a:r>
              <a:rPr lang="en-US" sz="3200" dirty="0" smtClean="0"/>
              <a:t>: NoSQL DB Storage</a:t>
            </a:r>
          </a:p>
          <a:p>
            <a:r>
              <a:rPr lang="en-US" sz="3200" dirty="0" err="1" smtClean="0"/>
              <a:t>Logstash</a:t>
            </a:r>
            <a:r>
              <a:rPr lang="en-US" sz="3200" dirty="0" smtClean="0"/>
              <a:t>: Data Collection &amp; Digestion</a:t>
            </a:r>
          </a:p>
          <a:p>
            <a:r>
              <a:rPr lang="en-US" sz="3200" dirty="0" err="1" smtClean="0"/>
              <a:t>Kibana</a:t>
            </a:r>
            <a:r>
              <a:rPr lang="en-US" sz="3200" dirty="0" smtClean="0"/>
              <a:t>: Visualization standard.</a:t>
            </a:r>
          </a:p>
          <a:p>
            <a:pPr marL="0" indent="0">
              <a:buNone/>
            </a:pPr>
            <a:endParaRPr lang="en-US" dirty="0"/>
          </a:p>
        </p:txBody>
      </p:sp>
      <p:sp>
        <p:nvSpPr>
          <p:cNvPr id="5" name="TextBox 4"/>
          <p:cNvSpPr txBox="1"/>
          <p:nvPr/>
        </p:nvSpPr>
        <p:spPr>
          <a:xfrm>
            <a:off x="7292437" y="2992818"/>
            <a:ext cx="4704681" cy="276999"/>
          </a:xfrm>
          <a:prstGeom prst="rect">
            <a:avLst/>
          </a:prstGeom>
          <a:noFill/>
        </p:spPr>
        <p:txBody>
          <a:bodyPr wrap="square" rtlCol="0">
            <a:spAutoFit/>
          </a:bodyPr>
          <a:lstStyle/>
          <a:p>
            <a:pPr algn="ctr"/>
            <a:r>
              <a:rPr lang="en-US" sz="1200" dirty="0" smtClean="0"/>
              <a:t>Typical Kabana Dashboard: Showing a Cisco ASA network interface.</a:t>
            </a:r>
            <a:endParaRPr lang="en-US" sz="1200" dirty="0"/>
          </a:p>
        </p:txBody>
      </p:sp>
      <p:graphicFrame>
        <p:nvGraphicFramePr>
          <p:cNvPr id="6" name="Object 5"/>
          <p:cNvGraphicFramePr>
            <a:graphicFrameLocks noChangeAspect="1"/>
          </p:cNvGraphicFramePr>
          <p:nvPr>
            <p:extLst>
              <p:ext uri="{D42A27DB-BD31-4B8C-83A1-F6EECF244321}">
                <p14:modId xmlns:p14="http://schemas.microsoft.com/office/powerpoint/2010/main" val="1008183572"/>
              </p:ext>
            </p:extLst>
          </p:nvPr>
        </p:nvGraphicFramePr>
        <p:xfrm>
          <a:off x="254120" y="1229094"/>
          <a:ext cx="424826" cy="466531"/>
        </p:xfrm>
        <a:graphic>
          <a:graphicData uri="http://schemas.openxmlformats.org/presentationml/2006/ole">
            <mc:AlternateContent xmlns:mc="http://schemas.openxmlformats.org/markup-compatibility/2006">
              <mc:Choice xmlns:v="urn:schemas-microsoft-com:vml" Requires="v">
                <p:oleObj spid="_x0000_s4267" name="Image" r:id="rId5" imgW="5028480" imgH="5523480" progId="Photoshop.Image.13">
                  <p:embed/>
                </p:oleObj>
              </mc:Choice>
              <mc:Fallback>
                <p:oleObj name="Image" r:id="rId5" imgW="5028480" imgH="5523480" progId="Photoshop.Image.13">
                  <p:embed/>
                  <p:pic>
                    <p:nvPicPr>
                      <p:cNvPr id="0" name=""/>
                      <p:cNvPicPr/>
                      <p:nvPr/>
                    </p:nvPicPr>
                    <p:blipFill>
                      <a:blip r:embed="rId6"/>
                      <a:stretch>
                        <a:fillRect/>
                      </a:stretch>
                    </p:blipFill>
                    <p:spPr>
                      <a:xfrm>
                        <a:off x="254120" y="1229094"/>
                        <a:ext cx="424826" cy="466531"/>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94562983"/>
              </p:ext>
            </p:extLst>
          </p:nvPr>
        </p:nvGraphicFramePr>
        <p:xfrm>
          <a:off x="270812" y="1781827"/>
          <a:ext cx="414435" cy="522423"/>
        </p:xfrm>
        <a:graphic>
          <a:graphicData uri="http://schemas.openxmlformats.org/presentationml/2006/ole">
            <mc:AlternateContent xmlns:mc="http://schemas.openxmlformats.org/markup-compatibility/2006">
              <mc:Choice xmlns:v="urn:schemas-microsoft-com:vml" Requires="v">
                <p:oleObj spid="_x0000_s4268" name="Image" r:id="rId7" imgW="5257080" imgH="6628320" progId="Photoshop.Image.13">
                  <p:embed/>
                </p:oleObj>
              </mc:Choice>
              <mc:Fallback>
                <p:oleObj name="Image" r:id="rId7" imgW="5257080" imgH="6628320" progId="Photoshop.Image.13">
                  <p:embed/>
                  <p:pic>
                    <p:nvPicPr>
                      <p:cNvPr id="0" name=""/>
                      <p:cNvPicPr/>
                      <p:nvPr/>
                    </p:nvPicPr>
                    <p:blipFill>
                      <a:blip r:embed="rId8"/>
                      <a:stretch>
                        <a:fillRect/>
                      </a:stretch>
                    </p:blipFill>
                    <p:spPr>
                      <a:xfrm>
                        <a:off x="270812" y="1781827"/>
                        <a:ext cx="414435" cy="522423"/>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783700563"/>
              </p:ext>
            </p:extLst>
          </p:nvPr>
        </p:nvGraphicFramePr>
        <p:xfrm>
          <a:off x="146900" y="2435658"/>
          <a:ext cx="616383" cy="548670"/>
        </p:xfrm>
        <a:graphic>
          <a:graphicData uri="http://schemas.openxmlformats.org/presentationml/2006/ole">
            <mc:AlternateContent xmlns:mc="http://schemas.openxmlformats.org/markup-compatibility/2006">
              <mc:Choice xmlns:v="urn:schemas-microsoft-com:vml" Requires="v">
                <p:oleObj spid="_x0000_s4269" name="Image" r:id="rId9" imgW="4494960" imgH="3999960" progId="Photoshop.Image.13">
                  <p:embed/>
                </p:oleObj>
              </mc:Choice>
              <mc:Fallback>
                <p:oleObj name="Image" r:id="rId9" imgW="4494960" imgH="3999960" progId="Photoshop.Image.13">
                  <p:embed/>
                  <p:pic>
                    <p:nvPicPr>
                      <p:cNvPr id="0" name=""/>
                      <p:cNvPicPr/>
                      <p:nvPr/>
                    </p:nvPicPr>
                    <p:blipFill>
                      <a:blip r:embed="rId10"/>
                      <a:stretch>
                        <a:fillRect/>
                      </a:stretch>
                    </p:blipFill>
                    <p:spPr>
                      <a:xfrm>
                        <a:off x="146900" y="2435658"/>
                        <a:ext cx="616383" cy="54867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602760015"/>
              </p:ext>
            </p:extLst>
          </p:nvPr>
        </p:nvGraphicFramePr>
        <p:xfrm>
          <a:off x="2890961" y="3269817"/>
          <a:ext cx="6410076" cy="3444426"/>
        </p:xfrm>
        <a:graphic>
          <a:graphicData uri="http://schemas.openxmlformats.org/presentationml/2006/ole">
            <mc:AlternateContent xmlns:mc="http://schemas.openxmlformats.org/markup-compatibility/2006">
              <mc:Choice xmlns:v="urn:schemas-microsoft-com:vml" Requires="v">
                <p:oleObj spid="_x0000_s4270" name="Image" r:id="rId11" imgW="8863200" imgH="4761720" progId="Photoshop.Image.13">
                  <p:embed/>
                </p:oleObj>
              </mc:Choice>
              <mc:Fallback>
                <p:oleObj name="Image" r:id="rId11" imgW="8863200" imgH="4761720" progId="Photoshop.Image.13">
                  <p:embed/>
                  <p:pic>
                    <p:nvPicPr>
                      <p:cNvPr id="0" name=""/>
                      <p:cNvPicPr/>
                      <p:nvPr/>
                    </p:nvPicPr>
                    <p:blipFill>
                      <a:blip r:embed="rId12"/>
                      <a:stretch>
                        <a:fillRect/>
                      </a:stretch>
                    </p:blipFill>
                    <p:spPr>
                      <a:xfrm>
                        <a:off x="2890961" y="3269817"/>
                        <a:ext cx="6410076" cy="3444426"/>
                      </a:xfrm>
                      <a:prstGeom prst="rect">
                        <a:avLst/>
                      </a:prstGeom>
                    </p:spPr>
                  </p:pic>
                </p:oleObj>
              </mc:Fallback>
            </mc:AlternateContent>
          </a:graphicData>
        </a:graphic>
      </p:graphicFrame>
      <p:sp>
        <p:nvSpPr>
          <p:cNvPr id="8" name="TextBox 7"/>
          <p:cNvSpPr txBox="1"/>
          <p:nvPr/>
        </p:nvSpPr>
        <p:spPr>
          <a:xfrm>
            <a:off x="3743659" y="6187755"/>
            <a:ext cx="4704681" cy="276999"/>
          </a:xfrm>
          <a:prstGeom prst="rect">
            <a:avLst/>
          </a:prstGeom>
          <a:noFill/>
        </p:spPr>
        <p:txBody>
          <a:bodyPr wrap="square" rtlCol="0">
            <a:spAutoFit/>
          </a:bodyPr>
          <a:lstStyle/>
          <a:p>
            <a:pPr algn="ctr"/>
            <a:r>
              <a:rPr lang="en-US" sz="1200" dirty="0" smtClean="0"/>
              <a:t>Simple ELK Stack data flow.</a:t>
            </a:r>
            <a:endParaRPr lang="en-US" sz="1200" dirty="0"/>
          </a:p>
        </p:txBody>
      </p:sp>
    </p:spTree>
    <p:extLst>
      <p:ext uri="{BB962C8B-B14F-4D97-AF65-F5344CB8AC3E}">
        <p14:creationId xmlns:p14="http://schemas.microsoft.com/office/powerpoint/2010/main" val="1669543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ELK Versions</a:t>
            </a:r>
            <a:endParaRPr lang="en-US" dirty="0"/>
          </a:p>
        </p:txBody>
      </p:sp>
      <p:sp>
        <p:nvSpPr>
          <p:cNvPr id="3" name="Content Placeholder 2"/>
          <p:cNvSpPr>
            <a:spLocks noGrp="1"/>
          </p:cNvSpPr>
          <p:nvPr>
            <p:ph idx="1"/>
          </p:nvPr>
        </p:nvSpPr>
        <p:spPr>
          <a:xfrm>
            <a:off x="838200" y="1602244"/>
            <a:ext cx="5648325" cy="4827131"/>
          </a:xfrm>
        </p:spPr>
        <p:txBody>
          <a:bodyPr>
            <a:normAutofit/>
          </a:bodyPr>
          <a:lstStyle/>
          <a:p>
            <a:r>
              <a:rPr lang="en-US" dirty="0"/>
              <a:t>Right now everything is a mishmash of version numbers. </a:t>
            </a:r>
            <a:endParaRPr lang="en-US" dirty="0" smtClean="0"/>
          </a:p>
          <a:p>
            <a:r>
              <a:rPr lang="en-US" dirty="0" smtClean="0"/>
              <a:t>Soon </a:t>
            </a:r>
            <a:r>
              <a:rPr lang="en-US" dirty="0"/>
              <a:t>everything will be version </a:t>
            </a:r>
            <a:r>
              <a:rPr lang="en-US" dirty="0" smtClean="0"/>
              <a:t>5, which will be helpful.</a:t>
            </a:r>
          </a:p>
          <a:p>
            <a:r>
              <a:rPr lang="en-US" dirty="0" smtClean="0"/>
              <a:t>Learning all the logos is a little bit like taking a course in Hieroglyphics.</a:t>
            </a:r>
          </a:p>
          <a:p>
            <a:r>
              <a:rPr lang="en-US" dirty="0" smtClean="0"/>
              <a:t>Elastic has hinted that the naming will become simplified in the future.</a:t>
            </a:r>
          </a:p>
          <a:p>
            <a:r>
              <a:rPr lang="en-US" dirty="0" smtClean="0"/>
              <a:t>Oh look, yet another round of new Logos.</a:t>
            </a:r>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22868782"/>
              </p:ext>
            </p:extLst>
          </p:nvPr>
        </p:nvGraphicFramePr>
        <p:xfrm>
          <a:off x="7243788" y="95012"/>
          <a:ext cx="4737075" cy="6420824"/>
        </p:xfrm>
        <a:graphic>
          <a:graphicData uri="http://schemas.openxmlformats.org/presentationml/2006/ole">
            <mc:AlternateContent xmlns:mc="http://schemas.openxmlformats.org/markup-compatibility/2006">
              <mc:Choice xmlns:v="urn:schemas-microsoft-com:vml" Requires="v">
                <p:oleObj spid="_x0000_s21525" name="Image" r:id="rId3" imgW="8901360" imgH="12063240" progId="Photoshop.Image.13">
                  <p:embed/>
                </p:oleObj>
              </mc:Choice>
              <mc:Fallback>
                <p:oleObj name="Image" r:id="rId3" imgW="8901360" imgH="12063240" progId="Photoshop.Image.13">
                  <p:embed/>
                  <p:pic>
                    <p:nvPicPr>
                      <p:cNvPr id="0" name=""/>
                      <p:cNvPicPr/>
                      <p:nvPr/>
                    </p:nvPicPr>
                    <p:blipFill>
                      <a:blip r:embed="rId4"/>
                      <a:stretch>
                        <a:fillRect/>
                      </a:stretch>
                    </p:blipFill>
                    <p:spPr>
                      <a:xfrm>
                        <a:off x="7243788" y="95012"/>
                        <a:ext cx="4737075" cy="6420824"/>
                      </a:xfrm>
                      <a:prstGeom prst="rect">
                        <a:avLst/>
                      </a:prstGeom>
                    </p:spPr>
                  </p:pic>
                </p:oleObj>
              </mc:Fallback>
            </mc:AlternateContent>
          </a:graphicData>
        </a:graphic>
      </p:graphicFrame>
      <p:sp>
        <p:nvSpPr>
          <p:cNvPr id="5" name="TextBox 4"/>
          <p:cNvSpPr txBox="1"/>
          <p:nvPr/>
        </p:nvSpPr>
        <p:spPr>
          <a:xfrm>
            <a:off x="7134559" y="6515836"/>
            <a:ext cx="4704681" cy="276999"/>
          </a:xfrm>
          <a:prstGeom prst="rect">
            <a:avLst/>
          </a:prstGeom>
          <a:noFill/>
        </p:spPr>
        <p:txBody>
          <a:bodyPr wrap="square" rtlCol="0">
            <a:spAutoFit/>
          </a:bodyPr>
          <a:lstStyle/>
          <a:p>
            <a:pPr algn="ctr"/>
            <a:r>
              <a:rPr lang="en-US" sz="1200" dirty="0" smtClean="0"/>
              <a:t>From the Elastic Website</a:t>
            </a:r>
            <a:endParaRPr lang="en-US" sz="1200" dirty="0"/>
          </a:p>
        </p:txBody>
      </p:sp>
    </p:spTree>
    <p:extLst>
      <p:ext uri="{BB962C8B-B14F-4D97-AF65-F5344CB8AC3E}">
        <p14:creationId xmlns:p14="http://schemas.microsoft.com/office/powerpoint/2010/main" val="1260809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Subscription Services</a:t>
            </a:r>
            <a:endParaRPr lang="en-US" dirty="0"/>
          </a:p>
        </p:txBody>
      </p:sp>
      <p:pic>
        <p:nvPicPr>
          <p:cNvPr id="4" name="Picture 2" descr="http://img05.deviantart.net/c447/i/2014/029/d/9/elk_and_sparrows_by_benke33-d747i3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5988" y="531096"/>
            <a:ext cx="3107231"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Product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Object 6"/>
          <p:cNvGraphicFramePr>
            <a:graphicFrameLocks noChangeAspect="1"/>
          </p:cNvGraphicFramePr>
          <p:nvPr/>
        </p:nvGraphicFramePr>
        <p:xfrm>
          <a:off x="460375" y="1017588"/>
          <a:ext cx="7089775" cy="5002184"/>
        </p:xfrm>
        <a:graphic>
          <a:graphicData uri="http://schemas.openxmlformats.org/presentationml/2006/ole">
            <mc:AlternateContent xmlns:mc="http://schemas.openxmlformats.org/markup-compatibility/2006">
              <mc:Choice xmlns:v="urn:schemas-microsoft-com:vml" Requires="v">
                <p:oleObj spid="_x0000_s17428" name="Image" r:id="rId5" imgW="8799840" imgH="6209280" progId="Photoshop.Image.13">
                  <p:embed/>
                </p:oleObj>
              </mc:Choice>
              <mc:Fallback>
                <p:oleObj name="Image" r:id="rId5" imgW="8799840" imgH="6209280" progId="Photoshop.Image.13">
                  <p:embed/>
                  <p:pic>
                    <p:nvPicPr>
                      <p:cNvPr id="0" name=""/>
                      <p:cNvPicPr/>
                      <p:nvPr/>
                    </p:nvPicPr>
                    <p:blipFill>
                      <a:blip r:embed="rId6"/>
                      <a:stretch>
                        <a:fillRect/>
                      </a:stretch>
                    </p:blipFill>
                    <p:spPr>
                      <a:xfrm>
                        <a:off x="460375" y="1017588"/>
                        <a:ext cx="7089775" cy="5002184"/>
                      </a:xfrm>
                      <a:prstGeom prst="rect">
                        <a:avLst/>
                      </a:prstGeom>
                    </p:spPr>
                  </p:pic>
                </p:oleObj>
              </mc:Fallback>
            </mc:AlternateContent>
          </a:graphicData>
        </a:graphic>
      </p:graphicFrame>
    </p:spTree>
    <p:extLst>
      <p:ext uri="{BB962C8B-B14F-4D97-AF65-F5344CB8AC3E}">
        <p14:creationId xmlns:p14="http://schemas.microsoft.com/office/powerpoint/2010/main" val="42130542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ELK Stacks</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3179894621"/>
              </p:ext>
            </p:extLst>
          </p:nvPr>
        </p:nvGraphicFramePr>
        <p:xfrm>
          <a:off x="8574545" y="213409"/>
          <a:ext cx="3014949" cy="6301455"/>
        </p:xfrm>
        <a:graphic>
          <a:graphicData uri="http://schemas.openxmlformats.org/presentationml/2006/ole">
            <mc:AlternateContent xmlns:mc="http://schemas.openxmlformats.org/markup-compatibility/2006">
              <mc:Choice xmlns:v="urn:schemas-microsoft-com:vml" Requires="v">
                <p:oleObj spid="_x0000_s11308" name="Image" r:id="rId4" imgW="5498280" imgH="11491920" progId="Photoshop.Image.13">
                  <p:embed/>
                </p:oleObj>
              </mc:Choice>
              <mc:Fallback>
                <p:oleObj name="Image" r:id="rId4" imgW="5498280" imgH="11491920" progId="Photoshop.Image.13">
                  <p:embed/>
                  <p:pic>
                    <p:nvPicPr>
                      <p:cNvPr id="0" name=""/>
                      <p:cNvPicPr/>
                      <p:nvPr/>
                    </p:nvPicPr>
                    <p:blipFill>
                      <a:blip r:embed="rId5"/>
                      <a:stretch>
                        <a:fillRect/>
                      </a:stretch>
                    </p:blipFill>
                    <p:spPr>
                      <a:xfrm>
                        <a:off x="8574545" y="213409"/>
                        <a:ext cx="3014949" cy="6301455"/>
                      </a:xfrm>
                      <a:prstGeom prst="rect">
                        <a:avLst/>
                      </a:prstGeom>
                    </p:spPr>
                  </p:pic>
                </p:oleObj>
              </mc:Fallback>
            </mc:AlternateContent>
          </a:graphicData>
        </a:graphic>
      </p:graphicFrame>
      <p:sp>
        <p:nvSpPr>
          <p:cNvPr id="8" name="Content Placeholder 2"/>
          <p:cNvSpPr txBox="1">
            <a:spLocks/>
          </p:cNvSpPr>
          <p:nvPr/>
        </p:nvSpPr>
        <p:spPr>
          <a:xfrm>
            <a:off x="838200" y="1240971"/>
            <a:ext cx="7500652" cy="539118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err="1" smtClean="0"/>
              <a:t>Elasticsearch</a:t>
            </a:r>
            <a:r>
              <a:rPr lang="en-US" sz="3200" dirty="0" smtClean="0"/>
              <a:t>: Yes, cluster it.</a:t>
            </a:r>
            <a:br>
              <a:rPr lang="en-US" sz="3200" dirty="0" smtClean="0"/>
            </a:br>
            <a:endParaRPr lang="en-US" sz="3200" dirty="0" smtClean="0"/>
          </a:p>
          <a:p>
            <a:r>
              <a:rPr lang="en-US" sz="3200" dirty="0" err="1" smtClean="0"/>
              <a:t>Logstash</a:t>
            </a:r>
            <a:r>
              <a:rPr lang="en-US" sz="3200" dirty="0" smtClean="0"/>
              <a:t>: Yes, you will find it installed several times through the stacks.</a:t>
            </a:r>
            <a:br>
              <a:rPr lang="en-US" sz="3200" dirty="0" smtClean="0"/>
            </a:br>
            <a:endParaRPr lang="en-US" sz="3200" dirty="0" smtClean="0"/>
          </a:p>
          <a:p>
            <a:r>
              <a:rPr lang="en-US" sz="3200" dirty="0" err="1" smtClean="0"/>
              <a:t>Kibana</a:t>
            </a:r>
            <a:r>
              <a:rPr lang="en-US" sz="3200" dirty="0" smtClean="0"/>
              <a:t>: Typically not needed. Although you will want to plug in other visualizers.</a:t>
            </a:r>
          </a:p>
          <a:p>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Other Stack Components</a:t>
            </a:r>
          </a:p>
          <a:p>
            <a:r>
              <a:rPr lang="en-US" dirty="0" smtClean="0"/>
              <a:t>Brokers: </a:t>
            </a:r>
            <a:r>
              <a:rPr lang="en-US" dirty="0" err="1" smtClean="0"/>
              <a:t>Redis</a:t>
            </a:r>
            <a:r>
              <a:rPr lang="en-US" dirty="0" smtClean="0"/>
              <a:t>, </a:t>
            </a:r>
            <a:r>
              <a:rPr lang="en-US" dirty="0" err="1" smtClean="0"/>
              <a:t>RabbitMQ</a:t>
            </a:r>
            <a:endParaRPr lang="en-US" dirty="0" smtClean="0"/>
          </a:p>
          <a:p>
            <a:r>
              <a:rPr lang="en-US" dirty="0" err="1" smtClean="0"/>
              <a:t>Logshippers</a:t>
            </a:r>
            <a:r>
              <a:rPr lang="en-US" dirty="0" smtClean="0"/>
              <a:t>: Beats, </a:t>
            </a:r>
            <a:r>
              <a:rPr lang="en-US" dirty="0" err="1" smtClean="0"/>
              <a:t>rsyslogd</a:t>
            </a:r>
            <a:r>
              <a:rPr lang="en-US" dirty="0" smtClean="0"/>
              <a:t> and others.</a:t>
            </a:r>
          </a:p>
          <a:p>
            <a:r>
              <a:rPr lang="en-US" dirty="0" smtClean="0"/>
              <a:t>Visualization: Utilize </a:t>
            </a:r>
            <a:r>
              <a:rPr lang="en-US" dirty="0" err="1" smtClean="0"/>
              <a:t>Graphana</a:t>
            </a:r>
            <a:r>
              <a:rPr lang="en-US" dirty="0" smtClean="0"/>
              <a:t> or </a:t>
            </a:r>
            <a:r>
              <a:rPr lang="en-US" dirty="0" err="1" smtClean="0"/>
              <a:t>Kibana</a:t>
            </a:r>
            <a:r>
              <a:rPr lang="en-US" dirty="0" smtClean="0"/>
              <a:t> plugins, the sky is the limit.</a:t>
            </a:r>
            <a:endParaRPr lang="en-US" dirty="0"/>
          </a:p>
        </p:txBody>
      </p:sp>
      <p:sp>
        <p:nvSpPr>
          <p:cNvPr id="9" name="TextBox 8"/>
          <p:cNvSpPr txBox="1"/>
          <p:nvPr/>
        </p:nvSpPr>
        <p:spPr>
          <a:xfrm>
            <a:off x="7854297" y="6493654"/>
            <a:ext cx="4704681" cy="276999"/>
          </a:xfrm>
          <a:prstGeom prst="rect">
            <a:avLst/>
          </a:prstGeom>
          <a:noFill/>
        </p:spPr>
        <p:txBody>
          <a:bodyPr wrap="square" rtlCol="0">
            <a:spAutoFit/>
          </a:bodyPr>
          <a:lstStyle/>
          <a:p>
            <a:pPr algn="ctr"/>
            <a:r>
              <a:rPr lang="en-US" sz="1200" dirty="0" smtClean="0"/>
              <a:t>Elk are </a:t>
            </a:r>
            <a:r>
              <a:rPr lang="en-US" sz="1200" u="sng" strike="sngStrike" dirty="0" smtClean="0"/>
              <a:t>not</a:t>
            </a:r>
            <a:r>
              <a:rPr lang="en-US" sz="1200" dirty="0" smtClean="0"/>
              <a:t> known for their stack-ability.</a:t>
            </a:r>
            <a:endParaRPr lang="en-US" sz="1200" dirty="0"/>
          </a:p>
        </p:txBody>
      </p:sp>
    </p:spTree>
    <p:extLst>
      <p:ext uri="{BB962C8B-B14F-4D97-AF65-F5344CB8AC3E}">
        <p14:creationId xmlns:p14="http://schemas.microsoft.com/office/powerpoint/2010/main" val="7162770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Elasticsearch</a:t>
            </a:r>
            <a:endParaRPr lang="en-US" dirty="0"/>
          </a:p>
        </p:txBody>
      </p:sp>
      <p:sp>
        <p:nvSpPr>
          <p:cNvPr id="3" name="Content Placeholder 2"/>
          <p:cNvSpPr>
            <a:spLocks noGrp="1"/>
          </p:cNvSpPr>
          <p:nvPr>
            <p:ph idx="1"/>
          </p:nvPr>
        </p:nvSpPr>
        <p:spPr>
          <a:xfrm>
            <a:off x="430071" y="1647647"/>
            <a:ext cx="5794872" cy="4024331"/>
          </a:xfrm>
        </p:spPr>
        <p:txBody>
          <a:bodyPr>
            <a:normAutofit fontScale="92500" lnSpcReduction="10000"/>
          </a:bodyPr>
          <a:lstStyle/>
          <a:p>
            <a:r>
              <a:rPr lang="en-US" dirty="0" smtClean="0"/>
              <a:t>Open Source</a:t>
            </a:r>
          </a:p>
          <a:p>
            <a:r>
              <a:rPr lang="en-US" dirty="0" smtClean="0"/>
              <a:t>Search/Index Server</a:t>
            </a:r>
          </a:p>
          <a:p>
            <a:r>
              <a:rPr lang="en-US" dirty="0" smtClean="0"/>
              <a:t>Distributed Multitenant Full-Text Search</a:t>
            </a:r>
          </a:p>
          <a:p>
            <a:r>
              <a:rPr lang="en-US" dirty="0" smtClean="0"/>
              <a:t>Built on top of Apache Lucene</a:t>
            </a:r>
          </a:p>
          <a:p>
            <a:r>
              <a:rPr lang="en-US" dirty="0" smtClean="0"/>
              <a:t>Restful API</a:t>
            </a:r>
          </a:p>
          <a:p>
            <a:r>
              <a:rPr lang="en-US" dirty="0" smtClean="0"/>
              <a:t>Schema Free</a:t>
            </a:r>
          </a:p>
          <a:p>
            <a:r>
              <a:rPr lang="en-US" dirty="0" smtClean="0"/>
              <a:t>Highly Available / Clusters Easily</a:t>
            </a:r>
          </a:p>
          <a:p>
            <a:r>
              <a:rPr lang="en-US" dirty="0" err="1"/>
              <a:t>j</a:t>
            </a:r>
            <a:r>
              <a:rPr lang="en-US" dirty="0" err="1" smtClean="0"/>
              <a:t>son</a:t>
            </a:r>
            <a:r>
              <a:rPr lang="en-US" dirty="0" smtClean="0"/>
              <a:t> Query DSL exposes Lucene’s query syntax</a:t>
            </a:r>
          </a:p>
          <a:p>
            <a:endParaRPr lang="en-US" dirty="0" smtClean="0"/>
          </a:p>
          <a:p>
            <a:endParaRPr lang="en-US" dirty="0"/>
          </a:p>
        </p:txBody>
      </p:sp>
      <p:sp>
        <p:nvSpPr>
          <p:cNvPr id="5" name="Rectangle 4"/>
          <p:cNvSpPr/>
          <p:nvPr/>
        </p:nvSpPr>
        <p:spPr>
          <a:xfrm>
            <a:off x="6312742" y="6105051"/>
            <a:ext cx="11137135" cy="461665"/>
          </a:xfrm>
          <a:prstGeom prst="rect">
            <a:avLst/>
          </a:prstGeom>
        </p:spPr>
        <p:txBody>
          <a:bodyPr wrap="square">
            <a:spAutoFit/>
          </a:bodyPr>
          <a:lstStyle/>
          <a:p>
            <a:r>
              <a:rPr lang="en-US" sz="2400" dirty="0"/>
              <a:t>https://github.com/elastic/elasticsearch</a:t>
            </a:r>
          </a:p>
        </p:txBody>
      </p:sp>
      <p:sp>
        <p:nvSpPr>
          <p:cNvPr id="4" name="Rectangle 3"/>
          <p:cNvSpPr/>
          <p:nvPr/>
        </p:nvSpPr>
        <p:spPr>
          <a:xfrm>
            <a:off x="838200" y="322084"/>
            <a:ext cx="3242310" cy="798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2" name="Picture 6" descr="https://camo.githubusercontent.com/970d309f5d85621a6c0b9e6ce0e82d2eca049c23/687474703a2f2f692e696d6775722e636f6d2f786c3178676a6d2e706e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22" y="45085"/>
            <a:ext cx="4531666" cy="1407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6"/>
          <p:cNvGraphicFramePr>
            <a:graphicFrameLocks noChangeAspect="1"/>
          </p:cNvGraphicFramePr>
          <p:nvPr>
            <p:extLst>
              <p:ext uri="{D42A27DB-BD31-4B8C-83A1-F6EECF244321}">
                <p14:modId xmlns:p14="http://schemas.microsoft.com/office/powerpoint/2010/main" val="4227532000"/>
              </p:ext>
            </p:extLst>
          </p:nvPr>
        </p:nvGraphicFramePr>
        <p:xfrm>
          <a:off x="6491438" y="707866"/>
          <a:ext cx="5507040" cy="4160696"/>
        </p:xfrm>
        <a:graphic>
          <a:graphicData uri="http://schemas.openxmlformats.org/presentationml/2006/ole">
            <mc:AlternateContent xmlns:mc="http://schemas.openxmlformats.org/markup-compatibility/2006">
              <mc:Choice xmlns:v="urn:schemas-microsoft-com:vml" Requires="v">
                <p:oleObj spid="_x0000_s13334" name="Image" r:id="rId5" imgW="6539400" imgH="4939560" progId="Photoshop.Image.13">
                  <p:embed/>
                </p:oleObj>
              </mc:Choice>
              <mc:Fallback>
                <p:oleObj name="Image" r:id="rId5" imgW="6539400" imgH="4939560" progId="Photoshop.Image.13">
                  <p:embed/>
                  <p:pic>
                    <p:nvPicPr>
                      <p:cNvPr id="0" name=""/>
                      <p:cNvPicPr/>
                      <p:nvPr/>
                    </p:nvPicPr>
                    <p:blipFill>
                      <a:blip r:embed="rId6"/>
                      <a:stretch>
                        <a:fillRect/>
                      </a:stretch>
                    </p:blipFill>
                    <p:spPr>
                      <a:xfrm>
                        <a:off x="6491438" y="707866"/>
                        <a:ext cx="5507040" cy="4160696"/>
                      </a:xfrm>
                      <a:prstGeom prst="rect">
                        <a:avLst/>
                      </a:prstGeom>
                    </p:spPr>
                  </p:pic>
                </p:oleObj>
              </mc:Fallback>
            </mc:AlternateContent>
          </a:graphicData>
        </a:graphic>
      </p:graphicFrame>
    </p:spTree>
    <p:extLst>
      <p:ext uri="{BB962C8B-B14F-4D97-AF65-F5344CB8AC3E}">
        <p14:creationId xmlns:p14="http://schemas.microsoft.com/office/powerpoint/2010/main" val="35789918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7386</TotalTime>
  <Words>1503</Words>
  <Application>Microsoft Macintosh PowerPoint</Application>
  <PresentationFormat>Widescreen</PresentationFormat>
  <Paragraphs>480</Paragraphs>
  <Slides>45</Slides>
  <Notes>25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8" baseType="lpstr">
      <vt:lpstr>Adobe Ming Std L</vt:lpstr>
      <vt:lpstr>BPreplay</vt:lpstr>
      <vt:lpstr>Calibri</vt:lpstr>
      <vt:lpstr>Calibri Light</vt:lpstr>
      <vt:lpstr>Consolas</vt:lpstr>
      <vt:lpstr>Courier New</vt:lpstr>
      <vt:lpstr>Lucida Console</vt:lpstr>
      <vt:lpstr>Matthan Sans</vt:lpstr>
      <vt:lpstr>ＭＳ Ｐゴシック</vt:lpstr>
      <vt:lpstr>新細明體</vt:lpstr>
      <vt:lpstr>Arial</vt:lpstr>
      <vt:lpstr>Office Theme</vt:lpstr>
      <vt:lpstr>Image</vt:lpstr>
      <vt:lpstr>ELK:  Ruminating On Logs</vt:lpstr>
      <vt:lpstr>PowerPoint Presentation</vt:lpstr>
      <vt:lpstr>PowerPoint Presentation</vt:lpstr>
      <vt:lpstr>Todays Plan</vt:lpstr>
      <vt:lpstr>ELK Overview</vt:lpstr>
      <vt:lpstr>ELK Versions</vt:lpstr>
      <vt:lpstr>Elastic Subscription Services</vt:lpstr>
      <vt:lpstr>ELK Stacks</vt:lpstr>
      <vt:lpstr>Elasticsearch</vt:lpstr>
      <vt:lpstr>Logstash</vt:lpstr>
      <vt:lpstr>Beats</vt:lpstr>
      <vt:lpstr>Kibana</vt:lpstr>
      <vt:lpstr>ELK Challenges</vt:lpstr>
      <vt:lpstr>PowerPoint Presentation</vt:lpstr>
      <vt:lpstr>ELK Example Installation</vt:lpstr>
      <vt:lpstr>ELK Server Install – Elastic Components</vt:lpstr>
      <vt:lpstr>Logstash Configuration Examples</vt:lpstr>
      <vt:lpstr>ELK Server Install – Kibana Install</vt:lpstr>
      <vt:lpstr>ELK Install – Client Stack</vt:lpstr>
      <vt:lpstr>Filebeats Configuration Examples</vt:lpstr>
      <vt:lpstr>ELK Install – Kibana Config</vt:lpstr>
      <vt:lpstr>Elasticsearch at Production Scale</vt:lpstr>
      <vt:lpstr>Logstash at Production Scale</vt:lpstr>
      <vt:lpstr>Kibana at Production Scale</vt:lpstr>
      <vt:lpstr>PowerPoint Presentation</vt:lpstr>
      <vt:lpstr>Logstash Pipeline</vt:lpstr>
      <vt:lpstr>Logstash Processing Pipeline</vt:lpstr>
      <vt:lpstr>Logstash Inputs</vt:lpstr>
      <vt:lpstr>Logstash Filters</vt:lpstr>
      <vt:lpstr>Logstash Outputs</vt:lpstr>
      <vt:lpstr>Enriching Data with Logstash Filters</vt:lpstr>
      <vt:lpstr>Log Shipping Overview</vt:lpstr>
      <vt:lpstr>Logstash - Brokers</vt:lpstr>
      <vt:lpstr>Rsyslog</vt:lpstr>
      <vt:lpstr>Beats – A Closer Look</vt:lpstr>
      <vt:lpstr>PowerPoint Presentation</vt:lpstr>
      <vt:lpstr>Kibana Overview</vt:lpstr>
      <vt:lpstr>Kibana Search Syntax</vt:lpstr>
      <vt:lpstr>Kibana Discover</vt:lpstr>
      <vt:lpstr>Kibana Visualize</vt:lpstr>
      <vt:lpstr>Kibana Dashboard</vt:lpstr>
      <vt:lpstr>Grafana</vt:lpstr>
      <vt:lpstr>Recap / QA</vt:lpstr>
      <vt:lpstr>Thanks / QA</vt:lpstr>
      <vt:lpstr>Attribution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Ruminating On Logs</dc:title>
  <dc:creator>Mathew Beane</dc:creator>
  <cp:lastModifiedBy>Mathew Beane</cp:lastModifiedBy>
  <cp:revision>130</cp:revision>
  <dcterms:created xsi:type="dcterms:W3CDTF">2016-02-28T15:36:30Z</dcterms:created>
  <dcterms:modified xsi:type="dcterms:W3CDTF">2016-03-04T19:39:35Z</dcterms:modified>
</cp:coreProperties>
</file>